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0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20BBC-C4A0-487A-A0B0-63333BE512BA}" v="1" dt="2023-08-21T11:43:33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413986"/>
            <a:ext cx="4896612" cy="10146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Studiebarometeret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Give us your opinion on your study </a:t>
            </a:r>
            <a:r>
              <a:rPr lang="en-US" dirty="0" err="1"/>
              <a:t>programme</a:t>
            </a:r>
            <a:r>
              <a:rPr lang="en-US" dirty="0"/>
              <a:t>!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714826"/>
            <a:ext cx="4896612" cy="369332"/>
          </a:xfrm>
        </p:spPr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B368537-26EA-4C75-8BA2-CDB76ED3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The only national survey examining students’ perception of the quality of their study </a:t>
            </a:r>
            <a:r>
              <a:rPr lang="en-US" sz="1400" b="1" dirty="0" err="1"/>
              <a:t>programme</a:t>
            </a:r>
            <a:endParaRPr lang="en-US" sz="1400" b="1" dirty="0"/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studiebarometeret.no, where you can compare results from </a:t>
            </a:r>
            <a:r>
              <a:rPr lang="en-US" sz="1400" b="1" dirty="0" err="1"/>
              <a:t>programmes</a:t>
            </a:r>
            <a:r>
              <a:rPr lang="en-US" sz="1400" b="1" dirty="0"/>
              <a:t> all over Norway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88CA5C-90D7-425D-B037-3F4271B9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E940BD-0A2C-410C-BA9E-70D094E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42DBA-0132-47D7-918A-17E69FED3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The Norwegian Agency for Quality Assurance in Education (NOKUT) conducts the survey on behalf of the Norwegian Ministry of Education and Research</a:t>
            </a:r>
          </a:p>
          <a:p>
            <a:r>
              <a:rPr lang="en-US" sz="1400" b="1" dirty="0"/>
              <a:t>NOKUT works to ensure that students receive the high quality in education they are entitled to</a:t>
            </a:r>
          </a:p>
          <a:p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61AE5A-15BC-438C-BE7B-6387B9FF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The </a:t>
            </a:r>
            <a:r>
              <a:rPr lang="nn-NO" dirty="0" err="1"/>
              <a:t>questionnaire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600" b="1" dirty="0"/>
              <a:t>Completing the questionnaire takes approx. 10–12 minutes</a:t>
            </a:r>
          </a:p>
          <a:p>
            <a:endParaRPr lang="en-US" sz="1400" b="1" dirty="0"/>
          </a:p>
          <a:p>
            <a:r>
              <a:rPr lang="en-US" sz="1600" b="1" dirty="0"/>
              <a:t>Topics covered in the survey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Teaching and academic supervision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Learning outcomes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Student participation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Expectations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Motivation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The study 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3CC6C3-2086-41B6-8CBE-3D2A18A0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answer the survey?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</a:t>
            </a:r>
            <a:r>
              <a:rPr lang="en-US" sz="1400" b="1" i="1" dirty="0"/>
              <a:t>personal link </a:t>
            </a:r>
            <a:r>
              <a:rPr lang="en-US" sz="1400" b="1" dirty="0"/>
              <a:t>to the survey is sent to 2. and 5. year students via email from 24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237182-9606-4FA0-B2BC-4D0A47C0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Gives</a:t>
            </a:r>
            <a:r>
              <a:rPr lang="nb-NO" sz="1400" b="1" dirty="0"/>
              <a:t> students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opportunity</a:t>
            </a:r>
            <a:r>
              <a:rPr lang="nb-NO" sz="1400" b="1" dirty="0"/>
              <a:t> to </a:t>
            </a:r>
            <a:r>
              <a:rPr lang="nb-NO" sz="1400" b="1" dirty="0" err="1"/>
              <a:t>influence</a:t>
            </a:r>
            <a:r>
              <a:rPr lang="nb-NO" sz="1400" b="1" dirty="0"/>
              <a:t> </a:t>
            </a:r>
            <a:r>
              <a:rPr lang="nb-NO" sz="1400" b="1" dirty="0" err="1"/>
              <a:t>their</a:t>
            </a:r>
            <a:r>
              <a:rPr lang="nb-NO" sz="1400" b="1" dirty="0"/>
              <a:t> </a:t>
            </a:r>
            <a:r>
              <a:rPr lang="nb-NO" sz="1400" b="1" dirty="0" err="1"/>
              <a:t>own</a:t>
            </a:r>
            <a:r>
              <a:rPr lang="nb-NO" sz="1400" b="1" dirty="0"/>
              <a:t> </a:t>
            </a:r>
            <a:r>
              <a:rPr lang="nb-NO" sz="1400" b="1" dirty="0" err="1"/>
              <a:t>study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endParaRPr lang="nb-NO" sz="1400" b="1" dirty="0"/>
          </a:p>
          <a:p>
            <a:r>
              <a:rPr lang="nb-NO" sz="1400" b="1" dirty="0"/>
              <a:t>Students </a:t>
            </a:r>
            <a:r>
              <a:rPr lang="nb-NO" sz="1400" b="1" dirty="0" err="1"/>
              <a:t>are</a:t>
            </a:r>
            <a:r>
              <a:rPr lang="nb-NO" sz="1400" b="1" dirty="0"/>
              <a:t> an </a:t>
            </a:r>
            <a:r>
              <a:rPr lang="nb-NO" sz="1400" b="1" dirty="0" err="1"/>
              <a:t>important</a:t>
            </a:r>
            <a:r>
              <a:rPr lang="nb-NO" sz="1400" b="1" dirty="0"/>
              <a:t> </a:t>
            </a:r>
            <a:r>
              <a:rPr lang="nb-NO" sz="1400" b="1" dirty="0" err="1"/>
              <a:t>voice</a:t>
            </a:r>
            <a:r>
              <a:rPr lang="nb-NO" sz="1400" b="1" dirty="0"/>
              <a:t> in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ongoing</a:t>
            </a:r>
            <a:r>
              <a:rPr lang="nb-NO" sz="1400" b="1" dirty="0"/>
              <a:t> </a:t>
            </a:r>
            <a:r>
              <a:rPr lang="nb-NO" sz="1400" b="1" dirty="0" err="1"/>
              <a:t>work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quality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r>
              <a:rPr lang="nb-NO" sz="1400" b="1" dirty="0"/>
              <a:t> </a:t>
            </a: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to </a:t>
            </a:r>
            <a:r>
              <a:rPr lang="nb-NO" sz="1400" b="1" dirty="0" err="1"/>
              <a:t>universities</a:t>
            </a:r>
            <a:r>
              <a:rPr lang="nb-NO" sz="1400" b="1" dirty="0"/>
              <a:t> and </a:t>
            </a:r>
            <a:r>
              <a:rPr lang="nb-NO" sz="1400" b="1" dirty="0" err="1"/>
              <a:t>university</a:t>
            </a:r>
            <a:r>
              <a:rPr lang="nb-NO" sz="1400" b="1" dirty="0"/>
              <a:t> colleges, </a:t>
            </a:r>
            <a:r>
              <a:rPr lang="nb-NO" sz="1400" b="1" dirty="0" err="1"/>
              <a:t>helping</a:t>
            </a:r>
            <a:r>
              <a:rPr lang="nb-NO" sz="1400" b="1" dirty="0"/>
              <a:t> </a:t>
            </a:r>
            <a:r>
              <a:rPr lang="nb-NO" sz="1400" b="1" dirty="0" err="1"/>
              <a:t>them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endParaRPr lang="nb-NO" sz="1400" b="1" dirty="0">
              <a:solidFill>
                <a:srgbClr val="FF0000"/>
              </a:solidFill>
            </a:endParaRP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society</a:t>
            </a:r>
            <a:r>
              <a:rPr lang="nb-NO" sz="1400" b="1" dirty="0"/>
              <a:t> at </a:t>
            </a:r>
            <a:r>
              <a:rPr lang="nb-NO" sz="1400" b="1" dirty="0" err="1"/>
              <a:t>large</a:t>
            </a:r>
            <a:r>
              <a:rPr lang="nb-NO" sz="1400" b="1" dirty="0"/>
              <a:t> </a:t>
            </a:r>
            <a:r>
              <a:rPr lang="nb-NO" sz="1400" b="1" dirty="0" err="1"/>
              <a:t>knowledge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state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endParaRPr lang="en-US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C680FC-CC27-4A09-BAE4-60FEA16D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Ensuring that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is shown with data in the web portal</a:t>
            </a:r>
          </a:p>
          <a:p>
            <a:r>
              <a:rPr lang="en-US" sz="1400" b="1" dirty="0"/>
              <a:t>Giving universities and university colleges correct information about the quality of higher education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b="1" dirty="0"/>
              <a:t>Your voice is important – use it!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3CFB7F-7408-43F3-A8A4-48429824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8" y="25717"/>
            <a:ext cx="9039022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9004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71</TotalTime>
  <Words>353</Words>
  <Application>Microsoft Office PowerPoint</Application>
  <PresentationFormat>Skjermfremvisning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Give us your opinion on your study programme! </vt:lpstr>
      <vt:lpstr>PowerPoint-presentasjon</vt:lpstr>
      <vt:lpstr>The Student Survey (Studiebarometeret)</vt:lpstr>
      <vt:lpstr>NOKUT</vt:lpstr>
      <vt:lpstr>The questionnaire</vt:lpstr>
      <vt:lpstr>How do you answer the survey?</vt:lpstr>
      <vt:lpstr>Why Studiebarometeret?</vt:lpstr>
      <vt:lpstr>A high response rate is important!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