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4" r:id="rId5"/>
    <p:sldId id="25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</p:sldIdLst>
  <p:sldSz cx="9144000" cy="5143500" type="screen16x9"/>
  <p:notesSz cx="6858000" cy="9144000"/>
  <p:defaultTextStyle>
    <a:defPPr>
      <a:defRPr lang="nb-NO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C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298CDD-D297-4BF1-B843-72C4AE4284FE}" v="1" dt="2023-08-21T11:39:06.8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ddels stil 2 – uthev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94660"/>
  </p:normalViewPr>
  <p:slideViewPr>
    <p:cSldViewPr snapToGrid="0">
      <p:cViewPr varScale="1">
        <p:scale>
          <a:sx n="95" d="100"/>
          <a:sy n="95" d="100"/>
        </p:scale>
        <p:origin x="102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1.sv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7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/m bil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fikk 4">
            <a:extLst>
              <a:ext uri="{FF2B5EF4-FFF2-40B4-BE49-F238E27FC236}">
                <a16:creationId xmlns:a16="http://schemas.microsoft.com/office/drawing/2014/main" id="{56CAA7F5-C202-464E-944C-C1F6DD4C8A0A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012000" cy="5137056"/>
          </a:xfrm>
          <a:custGeom>
            <a:avLst/>
            <a:gdLst>
              <a:gd name="connsiteX0" fmla="*/ 0 w 4510754"/>
              <a:gd name="connsiteY0" fmla="*/ 0 h 3854291"/>
              <a:gd name="connsiteX1" fmla="*/ 0 w 4510754"/>
              <a:gd name="connsiteY1" fmla="*/ 2558987 h 3854291"/>
              <a:gd name="connsiteX2" fmla="*/ 2255425 w 4510754"/>
              <a:gd name="connsiteY2" fmla="*/ 3854291 h 3854291"/>
              <a:gd name="connsiteX3" fmla="*/ 4510755 w 4510754"/>
              <a:gd name="connsiteY3" fmla="*/ 2552986 h 3854291"/>
              <a:gd name="connsiteX4" fmla="*/ 4510755 w 4510754"/>
              <a:gd name="connsiteY4" fmla="*/ 0 h 3854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0754" h="3854291">
                <a:moveTo>
                  <a:pt x="0" y="0"/>
                </a:moveTo>
                <a:lnTo>
                  <a:pt x="0" y="2558987"/>
                </a:lnTo>
                <a:lnTo>
                  <a:pt x="2255425" y="3854291"/>
                </a:lnTo>
                <a:lnTo>
                  <a:pt x="4510755" y="2552986"/>
                </a:lnTo>
                <a:lnTo>
                  <a:pt x="4510755" y="0"/>
                </a:lnTo>
                <a:close/>
              </a:path>
            </a:pathLst>
          </a:custGeom>
          <a:solidFill>
            <a:srgbClr val="DCE7F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8" name="Frihåndsform: figur 17">
            <a:extLst>
              <a:ext uri="{FF2B5EF4-FFF2-40B4-BE49-F238E27FC236}">
                <a16:creationId xmlns:a16="http://schemas.microsoft.com/office/drawing/2014/main" id="{D0C9CFC3-4C8C-4CDA-8D84-8FD2F6A8560B}"/>
              </a:ext>
            </a:extLst>
          </p:cNvPr>
          <p:cNvSpPr/>
          <p:nvPr userDrawn="1"/>
        </p:nvSpPr>
        <p:spPr>
          <a:xfrm>
            <a:off x="0" y="0"/>
            <a:ext cx="6012752" cy="5143500"/>
          </a:xfrm>
          <a:custGeom>
            <a:avLst/>
            <a:gdLst>
              <a:gd name="connsiteX0" fmla="*/ 0 w 6012752"/>
              <a:gd name="connsiteY0" fmla="*/ 0 h 5143500"/>
              <a:gd name="connsiteX1" fmla="*/ 6012752 w 6012752"/>
              <a:gd name="connsiteY1" fmla="*/ 0 h 5143500"/>
              <a:gd name="connsiteX2" fmla="*/ 6012752 w 6012752"/>
              <a:gd name="connsiteY2" fmla="*/ 3395460 h 5143500"/>
              <a:gd name="connsiteX3" fmla="*/ 3000376 w 6012752"/>
              <a:gd name="connsiteY3" fmla="*/ 5143500 h 5143500"/>
              <a:gd name="connsiteX4" fmla="*/ 0 w 6012752"/>
              <a:gd name="connsiteY4" fmla="*/ 3402425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12752" h="5143500">
                <a:moveTo>
                  <a:pt x="0" y="0"/>
                </a:moveTo>
                <a:lnTo>
                  <a:pt x="6012752" y="0"/>
                </a:lnTo>
                <a:lnTo>
                  <a:pt x="6012752" y="3395460"/>
                </a:lnTo>
                <a:lnTo>
                  <a:pt x="3000376" y="5143500"/>
                </a:lnTo>
                <a:lnTo>
                  <a:pt x="0" y="3402425"/>
                </a:lnTo>
                <a:close/>
              </a:path>
            </a:pathLst>
          </a:custGeom>
          <a:solidFill>
            <a:srgbClr val="E5EC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4888064-A5FD-436E-8D6E-DB898B6447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90" y="1152728"/>
            <a:ext cx="4896612" cy="923330"/>
          </a:xfrm>
        </p:spPr>
        <p:txBody>
          <a:bodyPr anchor="ctr">
            <a:normAutofit/>
          </a:bodyPr>
          <a:lstStyle>
            <a:lvl1pPr algn="l">
              <a:defRPr sz="3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2F0AC353-16AD-43A7-A0DC-3F95D5D085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90" y="2232279"/>
            <a:ext cx="4896612" cy="369332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12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02E871FC-AE88-48ED-9A4A-AA3E04776A9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0090" y="504063"/>
            <a:ext cx="1177959" cy="41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724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s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37419A6F-D343-4B09-87D1-0901D6E898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4099500"/>
            <a:ext cx="1425951" cy="1044000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8B261610-2B93-4A74-90E6-D370921C150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0089" y="3651678"/>
            <a:ext cx="7697630" cy="369332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7" name="Grafikk 16">
            <a:extLst>
              <a:ext uri="{FF2B5EF4-FFF2-40B4-BE49-F238E27FC236}">
                <a16:creationId xmlns:a16="http://schemas.microsoft.com/office/drawing/2014/main" id="{9E5E9434-06F7-4696-BF48-7712C46BC60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5288" y="4644580"/>
            <a:ext cx="720000" cy="252631"/>
          </a:xfrm>
          <a:prstGeom prst="rect">
            <a:avLst/>
          </a:prstGeom>
        </p:spPr>
      </p:pic>
      <p:sp>
        <p:nvSpPr>
          <p:cNvPr id="10" name="Plassholder for dato 9">
            <a:extLst>
              <a:ext uri="{FF2B5EF4-FFF2-40B4-BE49-F238E27FC236}">
                <a16:creationId xmlns:a16="http://schemas.microsoft.com/office/drawing/2014/main" id="{1B4D3149-3725-49FC-9697-3280B12393F7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pPr/>
              <a:t>21.08.2023</a:t>
            </a:fld>
            <a:endParaRPr lang="nb-NO" dirty="0"/>
          </a:p>
        </p:txBody>
      </p:sp>
      <p:sp>
        <p:nvSpPr>
          <p:cNvPr id="11" name="Plassholder for bunntekst 10">
            <a:extLst>
              <a:ext uri="{FF2B5EF4-FFF2-40B4-BE49-F238E27FC236}">
                <a16:creationId xmlns:a16="http://schemas.microsoft.com/office/drawing/2014/main" id="{B8570B00-8DB2-4598-A81D-908C80598D3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2" name="Plassholder for lysbildenummer 11">
            <a:extLst>
              <a:ext uri="{FF2B5EF4-FFF2-40B4-BE49-F238E27FC236}">
                <a16:creationId xmlns:a16="http://schemas.microsoft.com/office/drawing/2014/main" id="{E99343F7-9EBD-40FA-8B88-A668EC39243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18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5ED0094-E0D9-46FC-B071-5D2C675A0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687CFBD-C628-491C-A6C0-CF321FA60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21.08.2023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B3F3F36-E7A3-45B2-885E-87C830A92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7986175-EEB7-4A23-AE49-601943800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9441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0A4FC58B-22B4-43CB-A7FF-FD77EF7BE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21.08.2023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13E5D2EF-71DA-472E-AB9F-5DF70B96B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D3CD4DB-2965-41C3-938C-B96E3EEE6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6464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innendørs, dusj, sitter, vindu&#10;&#10;Automatisk generert beskrivelse">
            <a:extLst>
              <a:ext uri="{FF2B5EF4-FFF2-40B4-BE49-F238E27FC236}">
                <a16:creationId xmlns:a16="http://schemas.microsoft.com/office/drawing/2014/main" id="{E38DF7AC-B241-47C6-AD99-ED32747E1F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72"/>
            <a:ext cx="9144000" cy="5148072"/>
          </a:xfrm>
          <a:prstGeom prst="rect">
            <a:avLst/>
          </a:prstGeom>
        </p:spPr>
      </p:pic>
      <p:sp>
        <p:nvSpPr>
          <p:cNvPr id="13" name="Frihåndsform: figur 12">
            <a:extLst>
              <a:ext uri="{FF2B5EF4-FFF2-40B4-BE49-F238E27FC236}">
                <a16:creationId xmlns:a16="http://schemas.microsoft.com/office/drawing/2014/main" id="{198A8413-3BAF-4D0B-A119-90291B1B8310}"/>
              </a:ext>
            </a:extLst>
          </p:cNvPr>
          <p:cNvSpPr/>
          <p:nvPr userDrawn="1"/>
        </p:nvSpPr>
        <p:spPr>
          <a:xfrm>
            <a:off x="0" y="0"/>
            <a:ext cx="6012752" cy="5143500"/>
          </a:xfrm>
          <a:custGeom>
            <a:avLst/>
            <a:gdLst>
              <a:gd name="connsiteX0" fmla="*/ 0 w 6012752"/>
              <a:gd name="connsiteY0" fmla="*/ 0 h 5143500"/>
              <a:gd name="connsiteX1" fmla="*/ 6012752 w 6012752"/>
              <a:gd name="connsiteY1" fmla="*/ 0 h 5143500"/>
              <a:gd name="connsiteX2" fmla="*/ 6012752 w 6012752"/>
              <a:gd name="connsiteY2" fmla="*/ 3395460 h 5143500"/>
              <a:gd name="connsiteX3" fmla="*/ 3000376 w 6012752"/>
              <a:gd name="connsiteY3" fmla="*/ 5143500 h 5143500"/>
              <a:gd name="connsiteX4" fmla="*/ 0 w 6012752"/>
              <a:gd name="connsiteY4" fmla="*/ 3402425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12752" h="5143500">
                <a:moveTo>
                  <a:pt x="0" y="0"/>
                </a:moveTo>
                <a:lnTo>
                  <a:pt x="6012752" y="0"/>
                </a:lnTo>
                <a:lnTo>
                  <a:pt x="6012752" y="3395460"/>
                </a:lnTo>
                <a:lnTo>
                  <a:pt x="3000376" y="5143500"/>
                </a:lnTo>
                <a:lnTo>
                  <a:pt x="0" y="3402425"/>
                </a:lnTo>
                <a:close/>
              </a:path>
            </a:pathLst>
          </a:custGeom>
          <a:solidFill>
            <a:srgbClr val="E5EC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/>
          </a:p>
        </p:txBody>
      </p:sp>
      <p:pic>
        <p:nvPicPr>
          <p:cNvPr id="15" name="Grafikk 14">
            <a:extLst>
              <a:ext uri="{FF2B5EF4-FFF2-40B4-BE49-F238E27FC236}">
                <a16:creationId xmlns:a16="http://schemas.microsoft.com/office/drawing/2014/main" id="{D338D154-1070-4E18-B128-B97C93E2DD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12000" y="0"/>
            <a:ext cx="3132000" cy="220258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94888064-A5FD-436E-8D6E-DB898B6447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90" y="1152728"/>
            <a:ext cx="4896612" cy="923330"/>
          </a:xfrm>
        </p:spPr>
        <p:txBody>
          <a:bodyPr anchor="ctr">
            <a:normAutofit/>
          </a:bodyPr>
          <a:lstStyle>
            <a:lvl1pPr algn="l">
              <a:defRPr sz="3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2F0AC353-16AD-43A7-A0DC-3F95D5D085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90" y="2232279"/>
            <a:ext cx="4896612" cy="369332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12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02E871FC-AE88-48ED-9A4A-AA3E04776A9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0090" y="504063"/>
            <a:ext cx="1177959" cy="41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41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246ACBC-BACB-441B-90F0-6C2DF64DE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21.08.2023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1638BF2-EA63-4524-A0B0-F7664681A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ABD9E34-05D8-4A3B-82DE-415436B46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ittel 6">
            <a:extLst>
              <a:ext uri="{FF2B5EF4-FFF2-40B4-BE49-F238E27FC236}">
                <a16:creationId xmlns:a16="http://schemas.microsoft.com/office/drawing/2014/main" id="{170634B0-B6A6-4074-9B08-9570234C3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innhold 9">
            <a:extLst>
              <a:ext uri="{FF2B5EF4-FFF2-40B4-BE49-F238E27FC236}">
                <a16:creationId xmlns:a16="http://schemas.microsoft.com/office/drawing/2014/main" id="{A400EB78-565A-40CD-AFE6-C62FD762F34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0090" y="1445178"/>
            <a:ext cx="7704963" cy="2852691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761153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AD60894-5E2D-4721-9D57-40B334946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21.08.2023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2E5EB93-AC5A-4C3B-BB19-4588941B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0390313-5C24-4E4D-84D9-70E32CF9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CC080B6-3F4A-4511-BE36-4D991E5E7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7455539-2015-4940-8C2C-A89CE7EB50E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0090" y="1445178"/>
            <a:ext cx="3708464" cy="2852691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6557034E-FC80-4596-8288-1BC5809A6F3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29638" y="1437559"/>
            <a:ext cx="3708464" cy="2852691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482215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bilde 13">
            <a:extLst>
              <a:ext uri="{FF2B5EF4-FFF2-40B4-BE49-F238E27FC236}">
                <a16:creationId xmlns:a16="http://schemas.microsoft.com/office/drawing/2014/main" id="{FB80C2E9-9A77-4332-A51E-E06CC74E56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03800" y="0"/>
            <a:ext cx="4140200" cy="5143500"/>
          </a:xfrm>
          <a:custGeom>
            <a:avLst/>
            <a:gdLst>
              <a:gd name="connsiteX0" fmla="*/ 0 w 4140200"/>
              <a:gd name="connsiteY0" fmla="*/ 0 h 5143500"/>
              <a:gd name="connsiteX1" fmla="*/ 4140200 w 4140200"/>
              <a:gd name="connsiteY1" fmla="*/ 0 h 5143500"/>
              <a:gd name="connsiteX2" fmla="*/ 4140200 w 4140200"/>
              <a:gd name="connsiteY2" fmla="*/ 4564378 h 5143500"/>
              <a:gd name="connsiteX3" fmla="*/ 3450831 w 4140200"/>
              <a:gd name="connsiteY3" fmla="*/ 4984355 h 5143500"/>
              <a:gd name="connsiteX4" fmla="*/ 3046015 w 4140200"/>
              <a:gd name="connsiteY4" fmla="*/ 4733757 h 5143500"/>
              <a:gd name="connsiteX5" fmla="*/ 2639535 w 4140200"/>
              <a:gd name="connsiteY5" fmla="*/ 4985384 h 5143500"/>
              <a:gd name="connsiteX6" fmla="*/ 2639535 w 4140200"/>
              <a:gd name="connsiteY6" fmla="*/ 5143500 h 5143500"/>
              <a:gd name="connsiteX7" fmla="*/ 0 w 41402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40200" h="5143500">
                <a:moveTo>
                  <a:pt x="0" y="0"/>
                </a:moveTo>
                <a:lnTo>
                  <a:pt x="4140200" y="0"/>
                </a:lnTo>
                <a:lnTo>
                  <a:pt x="4140200" y="4564378"/>
                </a:lnTo>
                <a:lnTo>
                  <a:pt x="3450831" y="4984355"/>
                </a:lnTo>
                <a:lnTo>
                  <a:pt x="3046015" y="4733757"/>
                </a:lnTo>
                <a:lnTo>
                  <a:pt x="2639535" y="4985384"/>
                </a:lnTo>
                <a:lnTo>
                  <a:pt x="2639535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570538">
            <a:noAutofit/>
          </a:bodyPr>
          <a:lstStyle>
            <a:lvl1pPr marL="144000" indent="-14400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Arial" panose="020B0604020202020204" pitchFamily="34" charset="0"/>
              <a:buNone/>
              <a:defRPr sz="13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EAEBFE4F-55D3-4C22-B50C-C94F025A84BC}"/>
              </a:ext>
            </a:extLst>
          </p:cNvPr>
          <p:cNvSpPr/>
          <p:nvPr userDrawn="1"/>
        </p:nvSpPr>
        <p:spPr>
          <a:xfrm>
            <a:off x="0" y="0"/>
            <a:ext cx="50038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AD60894-5E2D-4721-9D57-40B334946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21.08.2023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2E5EB93-AC5A-4C3B-BB19-4588941B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0390313-5C24-4E4D-84D9-70E32CF9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7DFDC5B9-8AB6-4C7F-AB05-52EE182EB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90" y="1688400"/>
            <a:ext cx="4113167" cy="2851200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1" name="Tittel 10">
            <a:extLst>
              <a:ext uri="{FF2B5EF4-FFF2-40B4-BE49-F238E27FC236}">
                <a16:creationId xmlns:a16="http://schemas.microsoft.com/office/drawing/2014/main" id="{48CD5B12-E432-4E2F-87A4-094DC5DC3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0" y="540068"/>
            <a:ext cx="4113167" cy="677108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906E86D6-8BB2-489E-8DDF-5C593BB968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5288" y="4644580"/>
            <a:ext cx="720000" cy="25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350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92B799D3-1F2F-4DD2-B473-0694CF6A58B9}"/>
              </a:ext>
            </a:extLst>
          </p:cNvPr>
          <p:cNvSpPr/>
          <p:nvPr userDrawn="1"/>
        </p:nvSpPr>
        <p:spPr>
          <a:xfrm>
            <a:off x="4940300" y="0"/>
            <a:ext cx="42037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AD60894-5E2D-4721-9D57-40B334946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21.08.2023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2E5EB93-AC5A-4C3B-BB19-4588941B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0390313-5C24-4E4D-84D9-70E32CF9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CC080B6-3F4A-4511-BE36-4D991E5E7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1" y="540068"/>
            <a:ext cx="3600450" cy="677108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7455539-2015-4940-8C2C-A89CE7EB50E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0090" y="1445178"/>
            <a:ext cx="3580926" cy="2852691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diagram 7">
            <a:extLst>
              <a:ext uri="{FF2B5EF4-FFF2-40B4-BE49-F238E27FC236}">
                <a16:creationId xmlns:a16="http://schemas.microsoft.com/office/drawing/2014/main" id="{496AB565-739B-4444-ADBF-9EE8BAFB21EC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5251687" y="1445182"/>
            <a:ext cx="3580926" cy="2852691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ikonet for å legge til et diagram</a:t>
            </a:r>
          </a:p>
        </p:txBody>
      </p:sp>
    </p:spTree>
    <p:extLst>
      <p:ext uri="{BB962C8B-B14F-4D97-AF65-F5344CB8AC3E}">
        <p14:creationId xmlns:p14="http://schemas.microsoft.com/office/powerpoint/2010/main" val="3473123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smart-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92B799D3-1F2F-4DD2-B473-0694CF6A58B9}"/>
              </a:ext>
            </a:extLst>
          </p:cNvPr>
          <p:cNvSpPr/>
          <p:nvPr userDrawn="1"/>
        </p:nvSpPr>
        <p:spPr>
          <a:xfrm>
            <a:off x="4940300" y="0"/>
            <a:ext cx="42037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AD60894-5E2D-4721-9D57-40B334946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21.08.2023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2E5EB93-AC5A-4C3B-BB19-4588941B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0390313-5C24-4E4D-84D9-70E32CF9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CC080B6-3F4A-4511-BE36-4D991E5E7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1" y="540068"/>
            <a:ext cx="3600450" cy="677108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7455539-2015-4940-8C2C-A89CE7EB50E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0090" y="1445178"/>
            <a:ext cx="3580926" cy="2852691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SmartArt 7">
            <a:extLst>
              <a:ext uri="{FF2B5EF4-FFF2-40B4-BE49-F238E27FC236}">
                <a16:creationId xmlns:a16="http://schemas.microsoft.com/office/drawing/2014/main" id="{F25E667C-B662-41AA-8B3F-33300BCFE580}"/>
              </a:ext>
            </a:extLst>
          </p:cNvPr>
          <p:cNvSpPr>
            <a:spLocks noGrp="1"/>
          </p:cNvSpPr>
          <p:nvPr>
            <p:ph type="dgm" sz="quarter" idx="17"/>
          </p:nvPr>
        </p:nvSpPr>
        <p:spPr>
          <a:xfrm>
            <a:off x="5251687" y="1445182"/>
            <a:ext cx="3580926" cy="2852691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ikonet for å legge til SmartArt-grafikk</a:t>
            </a:r>
          </a:p>
        </p:txBody>
      </p:sp>
    </p:spTree>
    <p:extLst>
      <p:ext uri="{BB962C8B-B14F-4D97-AF65-F5344CB8AC3E}">
        <p14:creationId xmlns:p14="http://schemas.microsoft.com/office/powerpoint/2010/main" val="600495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92B799D3-1F2F-4DD2-B473-0694CF6A58B9}"/>
              </a:ext>
            </a:extLst>
          </p:cNvPr>
          <p:cNvSpPr/>
          <p:nvPr userDrawn="1"/>
        </p:nvSpPr>
        <p:spPr>
          <a:xfrm>
            <a:off x="4940300" y="0"/>
            <a:ext cx="42037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AD60894-5E2D-4721-9D57-40B334946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21.08.2023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2E5EB93-AC5A-4C3B-BB19-4588941B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0390313-5C24-4E4D-84D9-70E32CF9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CC080B6-3F4A-4511-BE36-4D991E5E7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1" y="540068"/>
            <a:ext cx="3600450" cy="677108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7455539-2015-4940-8C2C-A89CE7EB50E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0090" y="1445178"/>
            <a:ext cx="3580926" cy="2852691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2" name="Plassholder for tabell 1">
            <a:extLst>
              <a:ext uri="{FF2B5EF4-FFF2-40B4-BE49-F238E27FC236}">
                <a16:creationId xmlns:a16="http://schemas.microsoft.com/office/drawing/2014/main" id="{0C2A2754-3DBD-4550-8393-6B4CA527C8C3}"/>
              </a:ext>
            </a:extLst>
          </p:cNvPr>
          <p:cNvSpPr>
            <a:spLocks noGrp="1"/>
          </p:cNvSpPr>
          <p:nvPr>
            <p:ph type="tbl" sz="quarter" idx="18"/>
          </p:nvPr>
        </p:nvSpPr>
        <p:spPr>
          <a:xfrm>
            <a:off x="5251687" y="1445183"/>
            <a:ext cx="3580926" cy="2852691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ikonet for å legge til en tabell</a:t>
            </a:r>
          </a:p>
        </p:txBody>
      </p:sp>
    </p:spTree>
    <p:extLst>
      <p:ext uri="{BB962C8B-B14F-4D97-AF65-F5344CB8AC3E}">
        <p14:creationId xmlns:p14="http://schemas.microsoft.com/office/powerpoint/2010/main" val="2958368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92B799D3-1F2F-4DD2-B473-0694CF6A58B9}"/>
              </a:ext>
            </a:extLst>
          </p:cNvPr>
          <p:cNvSpPr/>
          <p:nvPr userDrawn="1"/>
        </p:nvSpPr>
        <p:spPr>
          <a:xfrm>
            <a:off x="4940300" y="0"/>
            <a:ext cx="42037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AD60894-5E2D-4721-9D57-40B334946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6E042-BB5D-4E04-A410-C1FE6CA3F9B7}" type="datetimeFigureOut">
              <a:rPr lang="nb-NO" smtClean="0"/>
              <a:t>21.08.2023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2E5EB93-AC5A-4C3B-BB19-4588941B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0390313-5C24-4E4D-84D9-70E32CF9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BB12B-28AC-401C-BD43-45566D509CE7}" type="slidenum">
              <a:rPr lang="nb-NO" smtClean="0"/>
              <a:t>‹#›</a:t>
            </a:fld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CC080B6-3F4A-4511-BE36-4D991E5E7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1" y="540068"/>
            <a:ext cx="3600450" cy="677108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7455539-2015-4940-8C2C-A89CE7EB50E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0090" y="1445178"/>
            <a:ext cx="3580926" cy="2852691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2" name="Plassholder for media 1">
            <a:extLst>
              <a:ext uri="{FF2B5EF4-FFF2-40B4-BE49-F238E27FC236}">
                <a16:creationId xmlns:a16="http://schemas.microsoft.com/office/drawing/2014/main" id="{DC34DAFD-AAC6-482C-BE7C-7F15D04345F4}"/>
              </a:ext>
            </a:extLst>
          </p:cNvPr>
          <p:cNvSpPr>
            <a:spLocks noGrp="1"/>
          </p:cNvSpPr>
          <p:nvPr>
            <p:ph type="media" sz="quarter" idx="18"/>
          </p:nvPr>
        </p:nvSpPr>
        <p:spPr>
          <a:xfrm>
            <a:off x="5251687" y="1445183"/>
            <a:ext cx="3580926" cy="2852691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ikonet for å legge til media</a:t>
            </a:r>
          </a:p>
        </p:txBody>
      </p:sp>
    </p:spTree>
    <p:extLst>
      <p:ext uri="{BB962C8B-B14F-4D97-AF65-F5344CB8AC3E}">
        <p14:creationId xmlns:p14="http://schemas.microsoft.com/office/powerpoint/2010/main" val="1600237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04615F37-9E86-4864-9539-58A1B79E6D2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285" y="4561331"/>
            <a:ext cx="1505715" cy="582169"/>
          </a:xfrm>
          <a:prstGeom prst="rect">
            <a:avLst/>
          </a:prstGeom>
        </p:spPr>
      </p:pic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5DC568C-0036-4AB8-8E49-A1DC7E175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0" y="540068"/>
            <a:ext cx="7704963" cy="67710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B63EB48-2F21-412E-8AC6-07AC86FF2B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90" y="1445178"/>
            <a:ext cx="7704963" cy="285269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1E24C3A-3F76-4DAA-BA4F-C15C45FE37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12189" y="4696436"/>
            <a:ext cx="1080135" cy="13849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fld id="{0736E042-BB5D-4E04-A410-C1FE6CA3F9B7}" type="datetimeFigureOut">
              <a:rPr lang="nb-NO" smtClean="0"/>
              <a:pPr/>
              <a:t>21.08.2023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8D787B1-862F-42BC-963B-1F5E89201C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71775" y="4700291"/>
            <a:ext cx="3600450" cy="13849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67727E9-C055-479C-9100-AF8FAA9E49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60531" y="4696435"/>
            <a:ext cx="540068" cy="13849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fld id="{F19BB12B-28AC-401C-BD43-45566D509CE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53906607-1897-4720-9C22-3BABB95E965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15288" y="4644580"/>
            <a:ext cx="720000" cy="25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840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50" r:id="rId3"/>
    <p:sldLayoutId id="2147483662" r:id="rId4"/>
    <p:sldLayoutId id="2147483660" r:id="rId5"/>
    <p:sldLayoutId id="2147483652" r:id="rId6"/>
    <p:sldLayoutId id="2147483666" r:id="rId7"/>
    <p:sldLayoutId id="2147483667" r:id="rId8"/>
    <p:sldLayoutId id="2147483668" r:id="rId9"/>
    <p:sldLayoutId id="2147483661" r:id="rId10"/>
    <p:sldLayoutId id="2147483654" r:id="rId11"/>
    <p:sldLayoutId id="2147483655" r:id="rId12"/>
  </p:sldLayoutIdLst>
  <p:txStyles>
    <p:titleStyle>
      <a:lvl1pPr algn="l" defTabSz="685800" rtl="0" eaLnBrk="1" latinLnBrk="0" hangingPunct="1">
        <a:lnSpc>
          <a:spcPct val="100000"/>
        </a:lnSpc>
        <a:spcBef>
          <a:spcPts val="0"/>
        </a:spcBef>
        <a:buNone/>
        <a:defRPr sz="2200" b="1" kern="1200">
          <a:solidFill>
            <a:schemeClr val="dk1"/>
          </a:solidFill>
          <a:latin typeface="+mj-lt"/>
          <a:ea typeface="+mj-ea"/>
          <a:cs typeface="+mj-cs"/>
        </a:defRPr>
      </a:lvl1pPr>
    </p:titleStyle>
    <p:bodyStyle>
      <a:lvl1pPr marL="144000" indent="-144000" algn="l" defTabSz="6858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2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288000" indent="-144000" algn="l" defTabSz="6858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Clr>
          <a:schemeClr val="tx2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144000" algn="l" defTabSz="6858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Clr>
          <a:schemeClr val="tx2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00" indent="-144000" algn="l" defTabSz="6858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Clr>
          <a:schemeClr val="tx2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44000" algn="l" defTabSz="6858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Clr>
          <a:schemeClr val="tx2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studiebarometeret@nokut.no" TargetMode="External"/><Relationship Id="rId2" Type="http://schemas.openxmlformats.org/officeDocument/2006/relationships/hyperlink" Target="http://studiebarometeret.no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0607C35-E62C-418E-8294-4431DE1EFF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Studiebarometeret 2023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8B3B573-49A7-41A5-BC42-6A49AA530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n-NO" dirty="0"/>
              <a:t>Den nasjonale studentundersøkinga om studiekvalitet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DBF1EB6-75AB-40A6-AE44-CC8686C7BE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63829" y="4412105"/>
            <a:ext cx="1890924" cy="55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792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D5EE4E2D-14E8-4CF9-AE7C-FC02DCEB44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EF181D0B-4BB5-467B-B841-508D390A8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61" y="25717"/>
            <a:ext cx="9049876" cy="509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066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6D71765-8024-4F3C-AB0C-582EF5E7A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Meir</a:t>
            </a:r>
            <a:r>
              <a:rPr lang="nb-NO" dirty="0"/>
              <a:t> informasjon?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F72222B-DA75-4B17-80A1-6EDD306CE790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nb-NO" sz="1400" b="1" dirty="0"/>
              <a:t>Les </a:t>
            </a:r>
            <a:r>
              <a:rPr lang="nb-NO" sz="1400" b="1" dirty="0" err="1"/>
              <a:t>meir</a:t>
            </a:r>
            <a:r>
              <a:rPr lang="nb-NO" sz="1400" b="1" dirty="0"/>
              <a:t> om undersøkinga på: </a:t>
            </a:r>
            <a:r>
              <a:rPr lang="nb-NO" sz="1400" b="1" dirty="0">
                <a:hlinkClick r:id="rId2"/>
              </a:rPr>
              <a:t>http://studiebarometeret.no</a:t>
            </a:r>
            <a:endParaRPr lang="nb-NO" sz="1400" b="1" dirty="0"/>
          </a:p>
          <a:p>
            <a:r>
              <a:rPr lang="nb-NO" sz="1400" b="1" dirty="0" err="1"/>
              <a:t>Fleire</a:t>
            </a:r>
            <a:r>
              <a:rPr lang="nb-NO" sz="1400" b="1" dirty="0"/>
              <a:t> spørsmål? Kontakt gjerne NOKUT på e-post: </a:t>
            </a:r>
            <a:r>
              <a:rPr lang="nb-NO" sz="1400" b="1" dirty="0">
                <a:hlinkClick r:id="rId3"/>
              </a:rPr>
              <a:t>studiebarometeret@nokut.no</a:t>
            </a:r>
            <a:r>
              <a:rPr lang="nb-NO" sz="1400" b="1" dirty="0"/>
              <a:t>  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3A0FBBD-F516-4EFC-BCDB-50A8BE0243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0000" y="288000"/>
            <a:ext cx="1335140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220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6246555-4A3F-446D-AC95-43FD057C4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Studiebarometeret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D3B2DDF2-62D0-4868-AE90-AA9EC1D5C7D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nn-NO" sz="1400" b="1" dirty="0"/>
              <a:t>Nasjonal undersøking som spør studentane korleis  dei oppfattar kvaliteten på sitt eige studieprogram</a:t>
            </a:r>
          </a:p>
          <a:p>
            <a:r>
              <a:rPr lang="nn-NO" sz="1400" b="1" dirty="0"/>
              <a:t>Undersøkinga blir kvart år sendt ut til </a:t>
            </a:r>
            <a:r>
              <a:rPr lang="nn-NO" sz="1400" b="1" dirty="0" err="1"/>
              <a:t>andreårs</a:t>
            </a:r>
            <a:r>
              <a:rPr lang="nn-NO" sz="1400" b="1" dirty="0"/>
              <a:t> bachelorstudentar, </a:t>
            </a:r>
            <a:r>
              <a:rPr lang="nn-NO" sz="1400" b="1" dirty="0" err="1"/>
              <a:t>andreårs</a:t>
            </a:r>
            <a:r>
              <a:rPr lang="nn-NO" sz="1400" b="1" dirty="0"/>
              <a:t> masterstudentar og </a:t>
            </a:r>
            <a:r>
              <a:rPr lang="nn-NO" sz="1400" b="1" dirty="0" err="1"/>
              <a:t>femteårsstudentar</a:t>
            </a:r>
            <a:r>
              <a:rPr lang="nn-NO" sz="1400" b="1" dirty="0"/>
              <a:t> på utdanningar som er 5 år eller lengre: ca. 1800 studieprogram </a:t>
            </a:r>
          </a:p>
          <a:p>
            <a:r>
              <a:rPr lang="nn-NO" sz="1400" b="1" dirty="0"/>
              <a:t>Resultata blir publisert på studiebarometeret.no</a:t>
            </a:r>
          </a:p>
          <a:p>
            <a:r>
              <a:rPr lang="nn-NO" sz="1400" b="1" dirty="0"/>
              <a:t>NOKUT utfører undersøkinga på oppdrag frå Kunnskapsdepartementet</a:t>
            </a:r>
          </a:p>
          <a:p>
            <a:endParaRPr lang="nb-NO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71448D62-8C97-43CE-8735-47FEE7914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000" y="288000"/>
            <a:ext cx="1335140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235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A8EFB6-E03A-4900-92BD-9366B3635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Undersøkinga dekker mellom anna </a:t>
            </a:r>
            <a:r>
              <a:rPr lang="nb-NO" dirty="0" err="1"/>
              <a:t>desse</a:t>
            </a:r>
            <a:r>
              <a:rPr lang="nb-NO" dirty="0"/>
              <a:t> </a:t>
            </a:r>
            <a:br>
              <a:rPr lang="nb-NO" dirty="0"/>
            </a:br>
            <a:r>
              <a:rPr lang="nb-NO" dirty="0" err="1"/>
              <a:t>temaa</a:t>
            </a:r>
            <a:r>
              <a:rPr lang="nb-NO" dirty="0"/>
              <a:t>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FEDBBC7-76DF-421C-94AE-CC59035970D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20090" y="1445178"/>
            <a:ext cx="7704963" cy="2968202"/>
          </a:xfrm>
        </p:spPr>
        <p:txBody>
          <a:bodyPr>
            <a:normAutofit/>
          </a:bodyPr>
          <a:lstStyle/>
          <a:p>
            <a:r>
              <a:rPr lang="nb-NO" sz="1400" b="1" dirty="0" err="1"/>
              <a:t>Undervising</a:t>
            </a:r>
            <a:r>
              <a:rPr lang="nb-NO" sz="1400" b="1" dirty="0"/>
              <a:t> og rettleiing</a:t>
            </a:r>
          </a:p>
          <a:p>
            <a:r>
              <a:rPr lang="nb-NO" sz="1400" b="1" dirty="0"/>
              <a:t>Motivasjon</a:t>
            </a:r>
          </a:p>
          <a:p>
            <a:r>
              <a:rPr lang="nb-NO" sz="1400" b="1" dirty="0" err="1"/>
              <a:t>Forventingar</a:t>
            </a:r>
            <a:endParaRPr lang="nb-NO" sz="1400" b="1" dirty="0"/>
          </a:p>
          <a:p>
            <a:r>
              <a:rPr lang="nb-NO" sz="1400" b="1" dirty="0"/>
              <a:t>Studieinnsats</a:t>
            </a:r>
          </a:p>
          <a:p>
            <a:r>
              <a:rPr lang="nb-NO" sz="1400" b="1" dirty="0"/>
              <a:t>Studie- og læringsmiljø </a:t>
            </a:r>
          </a:p>
          <a:p>
            <a:r>
              <a:rPr lang="nb-NO" sz="1400" b="1" dirty="0"/>
              <a:t>Arbeidslivsrelevans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12C02A32-B924-4A25-8BDB-3137DDA4F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000" y="288000"/>
            <a:ext cx="1335140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223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101D624-6972-4552-BE2C-776A121A7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Slik</a:t>
            </a:r>
            <a:r>
              <a:rPr lang="en-US" dirty="0"/>
              <a:t> </a:t>
            </a:r>
            <a:r>
              <a:rPr lang="en-US" dirty="0" err="1"/>
              <a:t>svarar</a:t>
            </a:r>
            <a:r>
              <a:rPr lang="en-US" dirty="0"/>
              <a:t> </a:t>
            </a:r>
            <a:r>
              <a:rPr lang="en-US" dirty="0" err="1"/>
              <a:t>studentane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undersøkinga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D3195CC-AECC-4C5B-A373-50F546E1AD6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nn-NO" sz="1400" b="1" dirty="0"/>
              <a:t>Ei personleg lenke til undersøkinga blir spreidd til andre- og </a:t>
            </a:r>
            <a:r>
              <a:rPr lang="nn-NO" sz="1400" b="1" dirty="0" err="1"/>
              <a:t>femteårsstudentane</a:t>
            </a:r>
            <a:r>
              <a:rPr lang="nn-NO" sz="1400" b="1" dirty="0"/>
              <a:t> via e-post frå 24. oktober   </a:t>
            </a:r>
          </a:p>
          <a:p>
            <a:r>
              <a:rPr lang="nn-NO" sz="1400" b="1" dirty="0"/>
              <a:t>Studentar som ikkje svarar, vil få SMS og eventuelt ny e-post med lenkje til spørjeskjema</a:t>
            </a:r>
          </a:p>
          <a:p>
            <a:r>
              <a:rPr lang="nn-NO" sz="1400" b="1" dirty="0"/>
              <a:t>Opplysningane vil bli behandla konfidensielt og vil ikkje bli publisert på ein måte som kan identifisere enkeltpersonar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583F06CF-2D17-4404-8856-2F81F34B6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000" y="288000"/>
            <a:ext cx="1335140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795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6905CFF-B01B-42C1-8392-FAEB2C2DA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Kvifor</a:t>
            </a:r>
            <a:r>
              <a:rPr lang="nb-NO" dirty="0"/>
              <a:t> Studiebarometeret?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8077FF2-C837-4C1D-A7B4-DDE98203DD83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nb-NO" sz="1400" b="1" dirty="0" err="1"/>
              <a:t>Studentane</a:t>
            </a:r>
            <a:r>
              <a:rPr lang="nb-NO" sz="1400" b="1" dirty="0"/>
              <a:t> er ei viktig stemme i arbeidet med å </a:t>
            </a:r>
            <a:r>
              <a:rPr lang="nb-NO" sz="1400" b="1" dirty="0" err="1"/>
              <a:t>forbetre</a:t>
            </a:r>
            <a:r>
              <a:rPr lang="nb-NO" sz="1400" b="1" dirty="0"/>
              <a:t> studiekvaliteten! </a:t>
            </a:r>
          </a:p>
          <a:p>
            <a:r>
              <a:rPr lang="nb-NO" sz="1400" b="1" dirty="0"/>
              <a:t>Gir nyttig informasjon til lærestaden om </a:t>
            </a:r>
            <a:r>
              <a:rPr lang="nb-NO" sz="1400" b="1" dirty="0" err="1"/>
              <a:t>studentane</a:t>
            </a:r>
            <a:r>
              <a:rPr lang="nb-NO" sz="1400" b="1" dirty="0"/>
              <a:t> si oppleving av studiekvaliteten </a:t>
            </a:r>
          </a:p>
          <a:p>
            <a:r>
              <a:rPr lang="nb-NO" sz="1400" b="1" dirty="0" err="1"/>
              <a:t>Gjer</a:t>
            </a:r>
            <a:r>
              <a:rPr lang="nb-NO" sz="1400" b="1" dirty="0"/>
              <a:t> det </a:t>
            </a:r>
            <a:r>
              <a:rPr lang="nb-NO" sz="1400" b="1" dirty="0" err="1"/>
              <a:t>mogleg</a:t>
            </a:r>
            <a:r>
              <a:rPr lang="nb-NO" sz="1400" b="1" dirty="0"/>
              <a:t> å </a:t>
            </a:r>
            <a:r>
              <a:rPr lang="nb-NO" sz="1400" b="1" dirty="0" err="1"/>
              <a:t>samanlikne</a:t>
            </a:r>
            <a:r>
              <a:rPr lang="nb-NO" sz="1400" b="1" dirty="0"/>
              <a:t> eige studieprogram med </a:t>
            </a:r>
            <a:r>
              <a:rPr lang="nb-NO" sz="1400" b="1" dirty="0" err="1"/>
              <a:t>tilsvarande</a:t>
            </a:r>
            <a:r>
              <a:rPr lang="nb-NO" sz="1400" b="1" dirty="0"/>
              <a:t> program ved andre norske </a:t>
            </a:r>
            <a:r>
              <a:rPr lang="nb-NO" sz="1400" b="1" dirty="0" err="1"/>
              <a:t>lærestadar</a:t>
            </a:r>
            <a:r>
              <a:rPr lang="nb-NO" sz="1400" b="1" dirty="0"/>
              <a:t> 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EF87EB35-4794-4231-A926-6A87DE760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000" y="288000"/>
            <a:ext cx="1335140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834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9E53E92-068E-4773-9A0E-527EF2DE2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Studiebarometeret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verktøy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F964948-E468-4CBC-AA27-02CD7135977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nb-NO" sz="1600" b="1" dirty="0"/>
              <a:t>Bruk det som </a:t>
            </a:r>
            <a:r>
              <a:rPr lang="nb-NO" sz="1600" b="1" dirty="0" err="1"/>
              <a:t>ein</a:t>
            </a:r>
            <a:r>
              <a:rPr lang="nb-NO" sz="1600" b="1" dirty="0"/>
              <a:t> </a:t>
            </a:r>
            <a:r>
              <a:rPr lang="nb-NO" sz="1600" b="1" dirty="0" err="1"/>
              <a:t>reiskap</a:t>
            </a:r>
            <a:r>
              <a:rPr lang="nb-NO" sz="1600" b="1" dirty="0"/>
              <a:t> i eige kvalitetsarbeid og strategisk arbeid! </a:t>
            </a:r>
          </a:p>
          <a:p>
            <a:r>
              <a:rPr lang="nb-NO" sz="1600" b="1" dirty="0" err="1"/>
              <a:t>Institusjonane</a:t>
            </a:r>
            <a:r>
              <a:rPr lang="nb-NO" sz="1600" b="1" dirty="0"/>
              <a:t> får: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b="1" dirty="0"/>
              <a:t>Anonymiserte rådata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b="1" dirty="0"/>
              <a:t>Data fordelt på institusjon og </a:t>
            </a:r>
            <a:r>
              <a:rPr lang="nb-NO" b="1" dirty="0" err="1"/>
              <a:t>utdanningstypar</a:t>
            </a:r>
            <a:endParaRPr lang="nb-NO" b="1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nb-NO" b="1" dirty="0" err="1"/>
              <a:t>Rapportar</a:t>
            </a:r>
            <a:r>
              <a:rPr lang="nb-NO" b="1" dirty="0"/>
              <a:t> på kvart program</a:t>
            </a:r>
            <a:br>
              <a:rPr lang="nb-NO" b="1" dirty="0"/>
            </a:br>
            <a:endParaRPr lang="nb-NO" b="1" dirty="0"/>
          </a:p>
          <a:p>
            <a:r>
              <a:rPr lang="nb-NO" sz="1600" b="1" dirty="0"/>
              <a:t>Studiebarometeret kan supplere eigne </a:t>
            </a:r>
            <a:r>
              <a:rPr lang="nb-NO" sz="1600" b="1" dirty="0" err="1"/>
              <a:t>undersøkingar</a:t>
            </a:r>
            <a:endParaRPr lang="nb-NO" sz="1600" b="1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nb-NO" b="1" dirty="0"/>
              <a:t>Grunnlag for djupdykk (kvantitative eller kvalitative </a:t>
            </a:r>
            <a:r>
              <a:rPr lang="nb-NO" b="1" dirty="0" err="1"/>
              <a:t>analysar</a:t>
            </a:r>
            <a:r>
              <a:rPr lang="nb-NO" b="1" dirty="0"/>
              <a:t>)</a:t>
            </a:r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48C36058-EFD7-4DEC-9F57-1650237F4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000" y="288000"/>
            <a:ext cx="1335140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183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6B9A901-507C-4944-97EC-9EAEB1BF8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Studiebarometeret.no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CAFA1F-6FAB-436E-92B5-71A2F42B0809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sz="1700" b="1" dirty="0" err="1"/>
              <a:t>Tidsseriar</a:t>
            </a:r>
            <a:endParaRPr lang="nb-NO" sz="1700" b="1" dirty="0"/>
          </a:p>
          <a:p>
            <a:r>
              <a:rPr lang="nb-NO" sz="1700" b="1" dirty="0"/>
              <a:t>Detaljerte data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b="1" dirty="0" err="1"/>
              <a:t>Talet</a:t>
            </a:r>
            <a:r>
              <a:rPr lang="nb-NO" b="1" dirty="0"/>
              <a:t> på </a:t>
            </a:r>
            <a:r>
              <a:rPr lang="nb-NO" b="1" dirty="0" err="1"/>
              <a:t>svarande</a:t>
            </a:r>
            <a:r>
              <a:rPr lang="nb-NO" b="1" dirty="0"/>
              <a:t>, svarfordeling, standardavvik </a:t>
            </a:r>
            <a:br>
              <a:rPr lang="nb-NO" b="1" dirty="0"/>
            </a:br>
            <a:endParaRPr lang="nb-NO" b="1" dirty="0"/>
          </a:p>
          <a:p>
            <a:r>
              <a:rPr lang="nb-NO" sz="1700" b="1" dirty="0" err="1"/>
              <a:t>Samanslåing</a:t>
            </a:r>
            <a:r>
              <a:rPr lang="nb-NO" sz="1700" b="1" dirty="0"/>
              <a:t> av tall </a:t>
            </a:r>
            <a:r>
              <a:rPr lang="nb-NO" sz="1700" b="1" dirty="0" err="1"/>
              <a:t>frå</a:t>
            </a:r>
            <a:r>
              <a:rPr lang="nb-NO" sz="1700" b="1" dirty="0"/>
              <a:t> to år (to </a:t>
            </a:r>
            <a:r>
              <a:rPr lang="nb-NO" sz="1700" b="1" dirty="0" err="1"/>
              <a:t>undersøkingar</a:t>
            </a:r>
            <a:r>
              <a:rPr lang="nb-NO" sz="1700" b="1" dirty="0"/>
              <a:t>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b="1" dirty="0"/>
              <a:t>Program med få </a:t>
            </a:r>
            <a:r>
              <a:rPr lang="nb-NO" b="1" dirty="0" err="1"/>
              <a:t>svarande</a:t>
            </a:r>
            <a:endParaRPr lang="nb-NO" b="1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nb-NO" b="1" dirty="0"/>
              <a:t>Dei to siste åra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b="1" dirty="0" err="1"/>
              <a:t>Samanslåing</a:t>
            </a:r>
            <a:r>
              <a:rPr lang="nb-NO" b="1" dirty="0"/>
              <a:t> vil </a:t>
            </a:r>
            <a:r>
              <a:rPr lang="nb-NO" b="1" dirty="0" err="1"/>
              <a:t>framkome</a:t>
            </a:r>
            <a:r>
              <a:rPr lang="nb-NO" b="1" dirty="0"/>
              <a:t> i portalen </a:t>
            </a:r>
            <a:br>
              <a:rPr lang="nb-NO" b="1" dirty="0"/>
            </a:br>
            <a:endParaRPr lang="nb-NO" b="1" dirty="0"/>
          </a:p>
          <a:p>
            <a:r>
              <a:rPr lang="nb-NO" sz="1700" b="1" dirty="0"/>
              <a:t>Bokmål, nynorsk og engelsk versjon</a:t>
            </a:r>
          </a:p>
          <a:p>
            <a:r>
              <a:rPr lang="nb-NO" sz="1700" b="1" dirty="0"/>
              <a:t>Spørsmål om praksis for programmer der det er relevant</a:t>
            </a:r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B8C7FFD5-44FC-46AC-BE34-52D2933FB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000" y="288000"/>
            <a:ext cx="1335140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4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0A594E1-542D-4116-8438-B6B8ADD36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Høy svarprosent er viktig!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781D2B2-E802-4B7E-9DD2-38313E0EA214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nb-NO" sz="1400" b="1" dirty="0"/>
              <a:t>NOKUT treng drahjelp </a:t>
            </a:r>
            <a:r>
              <a:rPr lang="nb-NO" sz="1400" b="1" dirty="0" err="1"/>
              <a:t>frå</a:t>
            </a:r>
            <a:r>
              <a:rPr lang="nb-NO" sz="1400" b="1" dirty="0"/>
              <a:t> </a:t>
            </a:r>
            <a:r>
              <a:rPr lang="nb-NO" sz="1400" b="1" dirty="0" err="1"/>
              <a:t>institusjonane</a:t>
            </a:r>
            <a:endParaRPr lang="nb-NO" sz="1400" b="1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nb-NO" sz="1200" b="1" dirty="0"/>
              <a:t>Ta felles </a:t>
            </a:r>
            <a:r>
              <a:rPr lang="nb-NO" sz="1200" b="1" dirty="0" err="1"/>
              <a:t>eigerskap</a:t>
            </a:r>
            <a:r>
              <a:rPr lang="nb-NO" sz="1200" b="1" dirty="0"/>
              <a:t> til undersøkinga i heile organisasjonen.</a:t>
            </a:r>
            <a:br>
              <a:rPr lang="nb-NO" sz="1200" b="1" dirty="0"/>
            </a:br>
            <a:endParaRPr lang="nb-NO" sz="1200" b="1" dirty="0"/>
          </a:p>
          <a:p>
            <a:r>
              <a:rPr lang="nb-NO" sz="1400" b="1" dirty="0"/>
              <a:t>Sett interne mål for svarprosent </a:t>
            </a:r>
          </a:p>
          <a:p>
            <a:r>
              <a:rPr lang="nb-NO" sz="1400" b="1" dirty="0"/>
              <a:t>Lag </a:t>
            </a:r>
            <a:r>
              <a:rPr lang="nb-NO" sz="1400" b="1" dirty="0" err="1"/>
              <a:t>ein</a:t>
            </a:r>
            <a:r>
              <a:rPr lang="nb-NO" sz="1400" b="1" dirty="0"/>
              <a:t> plan for spreiing av informasjon om undersøkinga</a:t>
            </a:r>
          </a:p>
          <a:p>
            <a:r>
              <a:rPr lang="nb-NO" sz="1400" b="1" dirty="0" err="1"/>
              <a:t>Institusjonane</a:t>
            </a:r>
            <a:r>
              <a:rPr lang="nb-NO" sz="1400" b="1" dirty="0"/>
              <a:t> kan følgje med på svarprosent online</a:t>
            </a:r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531ABDBA-D51A-4CF0-BD1D-E9720CB72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000" y="288000"/>
            <a:ext cx="1335140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923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2F983BA-6404-491D-B849-E5E9C9F8C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for å </a:t>
            </a:r>
            <a:r>
              <a:rPr lang="en-US" dirty="0" err="1"/>
              <a:t>få</a:t>
            </a:r>
            <a:r>
              <a:rPr lang="en-US" dirty="0"/>
              <a:t> </a:t>
            </a:r>
            <a:r>
              <a:rPr lang="en-US" dirty="0" err="1"/>
              <a:t>fleire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å </a:t>
            </a:r>
            <a:r>
              <a:rPr lang="en-US" dirty="0" err="1"/>
              <a:t>svare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743DE0-2C85-4F79-87D8-789383939A6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nb-NO" sz="1400" b="1" dirty="0"/>
              <a:t>Skap konkurranseklima på institusjonen!</a:t>
            </a:r>
          </a:p>
          <a:p>
            <a:r>
              <a:rPr lang="nb-NO" sz="1400" b="1" dirty="0"/>
              <a:t>Informasjon til </a:t>
            </a:r>
            <a:r>
              <a:rPr lang="nb-NO" sz="1400" b="1" u="sng" dirty="0"/>
              <a:t>alle</a:t>
            </a:r>
            <a:r>
              <a:rPr lang="nb-NO" sz="1400" b="1" dirty="0"/>
              <a:t> </a:t>
            </a:r>
            <a:r>
              <a:rPr lang="nb-NO" sz="1400" b="1" dirty="0" err="1"/>
              <a:t>programansvarlege</a:t>
            </a:r>
            <a:r>
              <a:rPr lang="nb-NO" sz="1400" b="1" dirty="0"/>
              <a:t> og </a:t>
            </a:r>
            <a:r>
              <a:rPr lang="nb-NO" sz="1400" b="1" dirty="0" err="1"/>
              <a:t>faglærarane</a:t>
            </a:r>
            <a:endParaRPr lang="nb-NO" sz="1400" b="1" dirty="0"/>
          </a:p>
          <a:p>
            <a:r>
              <a:rPr lang="nb-NO" sz="1400" b="1" dirty="0" err="1"/>
              <a:t>Informér</a:t>
            </a:r>
            <a:r>
              <a:rPr lang="nb-NO" sz="1400" b="1" dirty="0"/>
              <a:t> </a:t>
            </a:r>
            <a:r>
              <a:rPr lang="nb-NO" sz="1400" b="1" dirty="0" err="1"/>
              <a:t>studentane</a:t>
            </a:r>
            <a:r>
              <a:rPr lang="nb-NO" sz="1400" b="1" dirty="0"/>
              <a:t> om undersøkinga i undervisninga</a:t>
            </a:r>
          </a:p>
          <a:p>
            <a:r>
              <a:rPr lang="nb-NO" sz="1400" b="1" dirty="0"/>
              <a:t>Spre informasjon på interne </a:t>
            </a:r>
            <a:r>
              <a:rPr lang="nb-NO" sz="1400" b="1" dirty="0" err="1"/>
              <a:t>infokanalar</a:t>
            </a:r>
            <a:r>
              <a:rPr lang="nb-NO" sz="1400" b="1" dirty="0"/>
              <a:t> og oppslagstavler. Bruk </a:t>
            </a:r>
            <a:r>
              <a:rPr lang="nb-NO" sz="1400" b="1" dirty="0" err="1"/>
              <a:t>NOKUTs</a:t>
            </a:r>
            <a:r>
              <a:rPr lang="nb-NO" sz="1400" b="1" dirty="0"/>
              <a:t> </a:t>
            </a:r>
            <a:r>
              <a:rPr lang="nb-NO" sz="1400" b="1" dirty="0" err="1"/>
              <a:t>plakatar</a:t>
            </a:r>
            <a:r>
              <a:rPr lang="nb-NO" sz="1400" b="1" dirty="0"/>
              <a:t>.</a:t>
            </a:r>
          </a:p>
          <a:p>
            <a:r>
              <a:rPr lang="nb-NO" sz="1400" b="1" dirty="0"/>
              <a:t>Tett samarbeid med </a:t>
            </a:r>
            <a:r>
              <a:rPr lang="nb-NO" sz="1400" b="1" dirty="0" err="1"/>
              <a:t>studentrepresentantar</a:t>
            </a:r>
            <a:r>
              <a:rPr lang="nb-NO" sz="1400" b="1" dirty="0"/>
              <a:t> og tilsette om spreiing av informasjon </a:t>
            </a:r>
            <a:r>
              <a:rPr lang="nb-NO" sz="1400" b="1" dirty="0" err="1"/>
              <a:t>aukar</a:t>
            </a:r>
            <a:r>
              <a:rPr lang="nb-NO" sz="1400" b="1" dirty="0"/>
              <a:t> svarprosenten!</a:t>
            </a:r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57C94141-3BC5-45A9-8B3E-1992D567E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000" y="288000"/>
            <a:ext cx="1335140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347686"/>
      </p:ext>
    </p:extLst>
  </p:cSld>
  <p:clrMapOvr>
    <a:masterClrMapping/>
  </p:clrMapOvr>
</p:sld>
</file>

<file path=ppt/theme/theme1.xml><?xml version="1.0" encoding="utf-8"?>
<a:theme xmlns:a="http://schemas.openxmlformats.org/drawingml/2006/main" name="NOKUT">
  <a:themeElements>
    <a:clrScheme name="NOKUT">
      <a:dk1>
        <a:sysClr val="windowText" lastClr="000000"/>
      </a:dk1>
      <a:lt1>
        <a:sysClr val="window" lastClr="FFFFFF"/>
      </a:lt1>
      <a:dk2>
        <a:srgbClr val="6CA8CE"/>
      </a:dk2>
      <a:lt2>
        <a:srgbClr val="E7E7E7"/>
      </a:lt2>
      <a:accent1>
        <a:srgbClr val="6CA8CE"/>
      </a:accent1>
      <a:accent2>
        <a:srgbClr val="5F2F74"/>
      </a:accent2>
      <a:accent3>
        <a:srgbClr val="B9ADBD"/>
      </a:accent3>
      <a:accent4>
        <a:srgbClr val="C2C2C2"/>
      </a:accent4>
      <a:accent5>
        <a:srgbClr val="57ADB0"/>
      </a:accent5>
      <a:accent6>
        <a:srgbClr val="8F78B5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kut_PPT_30-10-2018.potx" id="{3C568FCD-77E8-427A-9AED-E1D341DC6FC2}" vid="{FD75EA7A-3E40-4067-B6AA-25C861D23D1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304795A3B6E1641BA0E12A464782A01" ma:contentTypeVersion="13" ma:contentTypeDescription="Opprett et nytt dokument." ma:contentTypeScope="" ma:versionID="6621f93b0daa3c019f3d0ecbcaee5900">
  <xsd:schema xmlns:xsd="http://www.w3.org/2001/XMLSchema" xmlns:xs="http://www.w3.org/2001/XMLSchema" xmlns:p="http://schemas.microsoft.com/office/2006/metadata/properties" xmlns:ns3="8523a261-9d0f-4353-aff8-af28e33d5dc4" xmlns:ns4="2571a547-e2ab-4661-a6e4-390e5557486b" targetNamespace="http://schemas.microsoft.com/office/2006/metadata/properties" ma:root="true" ma:fieldsID="0c18c512df2a2cc519816963b62e127d" ns3:_="" ns4:_="">
    <xsd:import namespace="8523a261-9d0f-4353-aff8-af28e33d5dc4"/>
    <xsd:import namespace="2571a547-e2ab-4661-a6e4-390e5557486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ServiceOCR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23a261-9d0f-4353-aff8-af28e33d5dc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for deling av tips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71a547-e2ab-4661-a6e4-390e555748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21AFE78-2F12-4975-A771-7D8515EEE8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23a261-9d0f-4353-aff8-af28e33d5dc4"/>
    <ds:schemaRef ds:uri="2571a547-e2ab-4661-a6e4-390e555748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A3FA630-0BB8-413C-9B2A-E55C74D777A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78BAC7-7DC7-4624-A45A-8EF67FA53A6C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Nokut_PPTmal</Template>
  <TotalTime>75</TotalTime>
  <Words>392</Words>
  <Application>Microsoft Office PowerPoint</Application>
  <PresentationFormat>Skjermfremvisning (16:9)</PresentationFormat>
  <Paragraphs>55</Paragraphs>
  <Slides>11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4" baseType="lpstr">
      <vt:lpstr>Arial</vt:lpstr>
      <vt:lpstr>Courier New</vt:lpstr>
      <vt:lpstr>NOKUT</vt:lpstr>
      <vt:lpstr>Studiebarometeret 2023</vt:lpstr>
      <vt:lpstr>Studiebarometeret</vt:lpstr>
      <vt:lpstr>Undersøkinga dekker mellom anna desse  temaa:</vt:lpstr>
      <vt:lpstr>Slik svarar studentane på undersøkinga</vt:lpstr>
      <vt:lpstr>Kvifor Studiebarometeret?</vt:lpstr>
      <vt:lpstr>Studiebarometeret som verktøy</vt:lpstr>
      <vt:lpstr>Studiebarometeret.no</vt:lpstr>
      <vt:lpstr>Høy svarprosent er viktig!</vt:lpstr>
      <vt:lpstr>Tips for å få fleire til å svare</vt:lpstr>
      <vt:lpstr>PowerPoint-presentasjon</vt:lpstr>
      <vt:lpstr>Meir informasjon?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Studiebarometeret 2021</dc:title>
  <dc:creator>Karine H. Kristiansen</dc:creator>
  <cp:lastModifiedBy>Karine H. Kristiansen</cp:lastModifiedBy>
  <cp:revision>6</cp:revision>
  <dcterms:created xsi:type="dcterms:W3CDTF">2021-10-05T07:49:53Z</dcterms:created>
  <dcterms:modified xsi:type="dcterms:W3CDTF">2023-08-21T11:39:32Z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0x0101005304795A3B6E1641BA0E12A464782A01</vt:lpwstr>
  </property>
</Properties>
</file>