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E6929-1F62-424C-ADE7-3ECBE729F684}" v="1" dt="2023-08-21T11:37:48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Studiebarometeret 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national student survey on the quality of study </a:t>
            </a:r>
            <a:r>
              <a:rPr lang="en-US" dirty="0" err="1"/>
              <a:t>programmes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5717"/>
            <a:ext cx="9049876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information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Read more about the survey at:</a:t>
            </a:r>
            <a:r>
              <a:rPr lang="nb-NO" sz="1400" b="1" dirty="0"/>
              <a:t>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en-US" sz="1400" b="1" dirty="0"/>
              <a:t>Any other questions? Feel free to contact NOKUT at</a:t>
            </a:r>
            <a:r>
              <a:rPr lang="nb-NO" sz="1400" b="1" dirty="0"/>
              <a:t>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9238E3D-ACA2-4396-AB97-65DBC6B80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Student Survey (Studiebarometeret)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A national survey which asks students whether they are satisfied with their study </a:t>
            </a:r>
            <a:r>
              <a:rPr lang="en-US" sz="1400" b="1" dirty="0" err="1"/>
              <a:t>programme</a:t>
            </a:r>
            <a:r>
              <a:rPr lang="en-US" sz="1400" b="1" dirty="0"/>
              <a:t>  </a:t>
            </a:r>
          </a:p>
          <a:p>
            <a:r>
              <a:rPr lang="en-US" sz="1400" b="1" dirty="0"/>
              <a:t>The survey is sent annually to 2. and 5. year students from approx. 1800 study </a:t>
            </a:r>
            <a:r>
              <a:rPr lang="en-US" sz="1400" b="1" dirty="0" err="1"/>
              <a:t>programmes</a:t>
            </a:r>
            <a:endParaRPr lang="en-US" sz="1400" b="1" dirty="0"/>
          </a:p>
          <a:p>
            <a:r>
              <a:rPr lang="en-US" sz="1400" b="1" dirty="0"/>
              <a:t>The results are published on studiebarometeret.no</a:t>
            </a:r>
          </a:p>
          <a:p>
            <a:r>
              <a:rPr lang="en-US" sz="1400" b="1" dirty="0"/>
              <a:t>NOKUT conducts the survey on behalf of the Ministry of Education and Research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EBF6CE0-243B-493C-95F0-F5A4413F5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 in the survey include: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en-US" sz="1400" b="1" dirty="0"/>
              <a:t>Teaching and academic supervision</a:t>
            </a:r>
          </a:p>
          <a:p>
            <a:r>
              <a:rPr lang="en-US" sz="1400" b="1" dirty="0"/>
              <a:t>Motivation</a:t>
            </a:r>
          </a:p>
          <a:p>
            <a:r>
              <a:rPr lang="en-US" sz="1400" b="1" dirty="0"/>
              <a:t>Workload</a:t>
            </a:r>
          </a:p>
          <a:p>
            <a:r>
              <a:rPr lang="en-US" sz="1400" b="1" dirty="0"/>
              <a:t>The study environment</a:t>
            </a:r>
          </a:p>
          <a:p>
            <a:r>
              <a:rPr lang="en-US" sz="1400" b="1" dirty="0"/>
              <a:t>Working life relevance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2CE42C-6D87-4D5A-8B54-145888929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students answer the survey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A personal link to the survey is sent to 2. and 5. year students via email from 24 October</a:t>
            </a:r>
          </a:p>
          <a:p>
            <a:r>
              <a:rPr lang="en-US" sz="1400" b="1" dirty="0"/>
              <a:t>Students who do not respond to the email receive an invitation per SMS, and possibly a new email with a link to the survey</a:t>
            </a:r>
          </a:p>
          <a:p>
            <a:r>
              <a:rPr lang="en-US" sz="1400" b="1" dirty="0"/>
              <a:t>All information is treated confidentially, and data which may be used to identify respondents is never made public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8B4091F-A366-4A2F-B9B9-7DFE65BA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Students are an important voice in the ongoing work to improve the quality of higher education!</a:t>
            </a:r>
          </a:p>
          <a:p>
            <a:r>
              <a:rPr lang="en-US" sz="1400" b="1" dirty="0"/>
              <a:t>Gives institutions useful information about students’ perception of the quality of higher education </a:t>
            </a:r>
          </a:p>
          <a:p>
            <a:r>
              <a:rPr lang="en-US" sz="1400" b="1" dirty="0"/>
              <a:t>Makes it possible to compare your study </a:t>
            </a:r>
            <a:r>
              <a:rPr lang="en-US" sz="1400" b="1" dirty="0" err="1"/>
              <a:t>programme</a:t>
            </a:r>
            <a:r>
              <a:rPr lang="en-US" sz="1400" b="1" dirty="0"/>
              <a:t> to  corresponding study </a:t>
            </a:r>
            <a:r>
              <a:rPr lang="en-US" sz="1400" b="1" dirty="0" err="1"/>
              <a:t>programmes</a:t>
            </a:r>
            <a:r>
              <a:rPr lang="en-US" sz="1400" b="1" dirty="0"/>
              <a:t> at other Norwegian institutions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CEC3FB-23A9-4240-8714-3E618C44A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53E92-068E-4773-9A0E-527EF2DE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 as a </a:t>
            </a:r>
            <a:r>
              <a:rPr lang="nb-NO" dirty="0" err="1"/>
              <a:t>tool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964948-E468-4CBC-AA27-02CD713597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700" b="1" dirty="0"/>
              <a:t>Use it as a tool in your own quality development and strategic planning!</a:t>
            </a:r>
            <a:br>
              <a:rPr lang="en-US" sz="1700" b="1" dirty="0"/>
            </a:br>
            <a:endParaRPr lang="en-US" sz="1700" b="1" dirty="0"/>
          </a:p>
          <a:p>
            <a:r>
              <a:rPr lang="en-US" sz="1700" b="1" dirty="0"/>
              <a:t>Institutions get: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Anonymous raw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Data at the institutional and study field level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Reports for each study </a:t>
            </a:r>
            <a:r>
              <a:rPr lang="en-US" b="1" dirty="0" err="1"/>
              <a:t>programme</a:t>
            </a:r>
            <a:endParaRPr lang="en-US" b="1" dirty="0"/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b="1" dirty="0" err="1"/>
              <a:t>Studiebarometeret</a:t>
            </a:r>
            <a:r>
              <a:rPr lang="en-US" sz="1600" b="1" dirty="0"/>
              <a:t> can complement your own surveys/analyses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b="1" dirty="0"/>
              <a:t>Basis for further analyses (both quantitative and qualitative)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82148DC-D934-49E3-BC22-B3D71DC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8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B9A901-507C-4944-97EC-9EAEB1BF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CAFA1F-6FAB-436E-92B5-71A2F42B080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1700" b="1" dirty="0"/>
              <a:t>Time-series data</a:t>
            </a:r>
          </a:p>
          <a:p>
            <a:r>
              <a:rPr lang="nb-NO" sz="1700" b="1" dirty="0" err="1"/>
              <a:t>Detailed</a:t>
            </a:r>
            <a:r>
              <a:rPr lang="nb-NO" sz="1700" b="1" dirty="0"/>
              <a:t> </a:t>
            </a:r>
            <a:r>
              <a:rPr lang="nb-NO" sz="1700" b="1" dirty="0" err="1"/>
              <a:t>view</a:t>
            </a:r>
            <a:r>
              <a:rPr lang="nb-NO" sz="1700" b="1" dirty="0"/>
              <a:t> </a:t>
            </a:r>
            <a:r>
              <a:rPr lang="nb-NO" sz="1700" b="1" dirty="0" err="1"/>
              <a:t>of</a:t>
            </a:r>
            <a:r>
              <a:rPr lang="nb-NO" sz="1700" b="1" dirty="0"/>
              <a:t>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 err="1"/>
              <a:t>Number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responses</a:t>
            </a:r>
            <a:r>
              <a:rPr lang="nb-NO" sz="1400" b="1" dirty="0"/>
              <a:t>, </a:t>
            </a:r>
            <a:r>
              <a:rPr lang="nb-NO" sz="1400" b="1" dirty="0" err="1"/>
              <a:t>response</a:t>
            </a:r>
            <a:r>
              <a:rPr lang="nb-NO" sz="1400" b="1" dirty="0"/>
              <a:t> </a:t>
            </a:r>
            <a:r>
              <a:rPr lang="nb-NO" sz="1400" b="1" dirty="0" err="1"/>
              <a:t>distribution</a:t>
            </a:r>
            <a:r>
              <a:rPr lang="nb-NO" sz="1400" b="1" dirty="0"/>
              <a:t>, standard </a:t>
            </a:r>
            <a:r>
              <a:rPr lang="nb-NO" sz="1400" b="1" dirty="0" err="1"/>
              <a:t>deviation</a:t>
            </a:r>
            <a:br>
              <a:rPr lang="nb-NO" b="1" dirty="0"/>
            </a:br>
            <a:endParaRPr lang="nb-NO" b="1" dirty="0"/>
          </a:p>
          <a:p>
            <a:r>
              <a:rPr lang="nb-NO" sz="1800" b="1" dirty="0" err="1"/>
              <a:t>Combined</a:t>
            </a:r>
            <a:r>
              <a:rPr lang="nb-NO" sz="1800" b="1" dirty="0"/>
              <a:t> data for </a:t>
            </a:r>
            <a:r>
              <a:rPr lang="nb-NO" sz="1800" b="1" dirty="0" err="1"/>
              <a:t>two</a:t>
            </a:r>
            <a:r>
              <a:rPr lang="nb-NO" sz="1800" b="1" dirty="0"/>
              <a:t> </a:t>
            </a:r>
            <a:r>
              <a:rPr lang="nb-NO" sz="1800" b="1" dirty="0" err="1"/>
              <a:t>years</a:t>
            </a:r>
            <a:r>
              <a:rPr lang="nb-NO" sz="1800" b="1" dirty="0"/>
              <a:t> (</a:t>
            </a:r>
            <a:r>
              <a:rPr lang="nb-NO" sz="1800" b="1" dirty="0" err="1"/>
              <a:t>two</a:t>
            </a:r>
            <a:r>
              <a:rPr lang="nb-NO" sz="1800" b="1" dirty="0"/>
              <a:t> surveys)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err="1"/>
              <a:t>Programmes</a:t>
            </a:r>
            <a:r>
              <a:rPr lang="en-US" b="1" dirty="0"/>
              <a:t> with few respondents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Only last two years (most recent data)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Whether data has been combined shown in web portal</a:t>
            </a:r>
            <a:br>
              <a:rPr lang="nb-NO" b="1" dirty="0"/>
            </a:br>
            <a:endParaRPr lang="nb-NO" b="1" dirty="0"/>
          </a:p>
          <a:p>
            <a:r>
              <a:rPr lang="nb-NO" sz="1800" b="1" dirty="0"/>
              <a:t>Norwegian and English </a:t>
            </a:r>
            <a:r>
              <a:rPr lang="nb-NO" sz="1800" b="1" dirty="0" err="1"/>
              <a:t>versions</a:t>
            </a:r>
            <a:r>
              <a:rPr lang="nb-NO" sz="1800" b="1" dirty="0"/>
              <a:t> </a:t>
            </a:r>
          </a:p>
          <a:p>
            <a:pPr lvl="0"/>
            <a:r>
              <a:rPr lang="nb-NO" sz="1800" b="1" dirty="0"/>
              <a:t>Questions </a:t>
            </a:r>
            <a:r>
              <a:rPr lang="nb-NO" sz="1800" b="1" dirty="0" err="1"/>
              <a:t>on</a:t>
            </a:r>
            <a:r>
              <a:rPr lang="nb-NO" sz="1800" b="1" dirty="0"/>
              <a:t> </a:t>
            </a:r>
            <a:r>
              <a:rPr lang="nb-NO" sz="1800" b="1" dirty="0" err="1"/>
              <a:t>work</a:t>
            </a:r>
            <a:r>
              <a:rPr lang="nb-NO" sz="1800" b="1" dirty="0"/>
              <a:t> </a:t>
            </a:r>
            <a:r>
              <a:rPr lang="nb-NO" sz="1800" b="1" dirty="0" err="1"/>
              <a:t>placement</a:t>
            </a:r>
            <a:r>
              <a:rPr lang="nb-NO" sz="1800" b="1" dirty="0"/>
              <a:t> </a:t>
            </a:r>
            <a:r>
              <a:rPr lang="nb-NO" sz="1800" b="1" dirty="0" err="1"/>
              <a:t>where</a:t>
            </a:r>
            <a:r>
              <a:rPr lang="nb-NO" sz="1800" b="1" dirty="0"/>
              <a:t> </a:t>
            </a:r>
            <a:r>
              <a:rPr lang="nb-NO" sz="1800" b="1" dirty="0" err="1"/>
              <a:t>applicable</a:t>
            </a:r>
            <a:endParaRPr lang="nb-NO" sz="18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6729342-008C-46E6-90FF-9A477CCD1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high response rate is important!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NOKUT needs help from the institutions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b="1" dirty="0"/>
              <a:t>Assume a shared responsibility for the survey across the institution</a:t>
            </a:r>
            <a:br>
              <a:rPr lang="en-US" sz="1400" b="1" dirty="0"/>
            </a:br>
            <a:endParaRPr lang="en-US" sz="1400" b="1" dirty="0"/>
          </a:p>
          <a:p>
            <a:r>
              <a:rPr lang="en-US" sz="1400" b="1" dirty="0"/>
              <a:t>Set internal goals for response rate</a:t>
            </a:r>
          </a:p>
          <a:p>
            <a:r>
              <a:rPr lang="en-US" sz="1400" b="1" dirty="0"/>
              <a:t>Make a plan for disseminating information about the survey</a:t>
            </a:r>
          </a:p>
          <a:p>
            <a:r>
              <a:rPr lang="en-US" sz="1400" b="1" dirty="0"/>
              <a:t>Institutions may follow the response rate in real time online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711B1C5-FB2B-4D26-8C47-244BE067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83BA-6404-491D-B849-E5E9C9F8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increasing the response rate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3DE0-2C85-4F79-87D8-789383939A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 err="1"/>
              <a:t>Create</a:t>
            </a:r>
            <a:r>
              <a:rPr lang="nb-NO" sz="1400" b="1" dirty="0"/>
              <a:t> a </a:t>
            </a:r>
            <a:r>
              <a:rPr lang="nb-NO" sz="1400" b="1" dirty="0" err="1"/>
              <a:t>competitive</a:t>
            </a:r>
            <a:r>
              <a:rPr lang="nb-NO" sz="1400" b="1" dirty="0"/>
              <a:t> </a:t>
            </a:r>
            <a:r>
              <a:rPr lang="nb-NO" sz="1400" b="1" dirty="0" err="1"/>
              <a:t>environment</a:t>
            </a:r>
            <a:r>
              <a:rPr lang="nb-NO" sz="1400" b="1" dirty="0"/>
              <a:t> at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institution</a:t>
            </a:r>
            <a:r>
              <a:rPr lang="nb-NO" sz="1400" b="1" dirty="0"/>
              <a:t>!</a:t>
            </a:r>
          </a:p>
          <a:p>
            <a:r>
              <a:rPr lang="nb-NO" sz="1400" b="1" dirty="0"/>
              <a:t>Information to </a:t>
            </a:r>
            <a:r>
              <a:rPr lang="nb-NO" sz="1400" b="1" u="sng" dirty="0"/>
              <a:t>all</a:t>
            </a:r>
            <a:r>
              <a:rPr lang="nb-NO" sz="1400" b="1" dirty="0"/>
              <a:t> </a:t>
            </a:r>
            <a:r>
              <a:rPr lang="nb-NO" sz="1400" b="1" dirty="0" err="1"/>
              <a:t>programme</a:t>
            </a:r>
            <a:r>
              <a:rPr lang="nb-NO" sz="1400" b="1" dirty="0"/>
              <a:t> </a:t>
            </a:r>
            <a:r>
              <a:rPr lang="nb-NO" sz="1400" b="1" dirty="0" err="1"/>
              <a:t>coordinators</a:t>
            </a:r>
            <a:r>
              <a:rPr lang="nb-NO" sz="1400" b="1" dirty="0"/>
              <a:t> and </a:t>
            </a:r>
            <a:r>
              <a:rPr lang="nb-NO" sz="1400" b="1" dirty="0" err="1"/>
              <a:t>academic</a:t>
            </a:r>
            <a:r>
              <a:rPr lang="nb-NO" sz="1400" b="1" dirty="0"/>
              <a:t> staff</a:t>
            </a:r>
          </a:p>
          <a:p>
            <a:r>
              <a:rPr lang="nb-NO" sz="1400" b="1" dirty="0" err="1"/>
              <a:t>Inform</a:t>
            </a:r>
            <a:r>
              <a:rPr lang="nb-NO" sz="1400" b="1" dirty="0"/>
              <a:t> students </a:t>
            </a:r>
            <a:r>
              <a:rPr lang="nb-NO" sz="1400" b="1" dirty="0" err="1"/>
              <a:t>about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survey in </a:t>
            </a:r>
            <a:r>
              <a:rPr lang="nb-NO" sz="1400" b="1" dirty="0" err="1"/>
              <a:t>lectures</a:t>
            </a:r>
            <a:endParaRPr lang="nb-NO" sz="1400" b="1" dirty="0"/>
          </a:p>
          <a:p>
            <a:r>
              <a:rPr lang="nb-NO" sz="1400" b="1" dirty="0" err="1"/>
              <a:t>Spread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via </a:t>
            </a:r>
            <a:r>
              <a:rPr lang="nb-NO" sz="1400" b="1" dirty="0" err="1"/>
              <a:t>internal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</a:t>
            </a:r>
            <a:r>
              <a:rPr lang="nb-NO" sz="1400" b="1" dirty="0" err="1"/>
              <a:t>channels</a:t>
            </a:r>
            <a:r>
              <a:rPr lang="nb-NO" sz="1400" b="1" dirty="0"/>
              <a:t> and </a:t>
            </a:r>
            <a:r>
              <a:rPr lang="nb-NO" sz="1400" b="1" dirty="0" err="1"/>
              <a:t>notice</a:t>
            </a:r>
            <a:r>
              <a:rPr lang="nb-NO" sz="1400" b="1" dirty="0"/>
              <a:t> </a:t>
            </a:r>
            <a:r>
              <a:rPr lang="nb-NO" sz="1400" b="1" dirty="0" err="1"/>
              <a:t>boards</a:t>
            </a:r>
            <a:r>
              <a:rPr lang="nb-NO" sz="1400" b="1" dirty="0"/>
              <a:t>. </a:t>
            </a:r>
            <a:r>
              <a:rPr lang="nb-NO" sz="1400" b="1" dirty="0" err="1"/>
              <a:t>Use</a:t>
            </a:r>
            <a:r>
              <a:rPr lang="nb-NO" sz="1400" b="1" dirty="0"/>
              <a:t> </a:t>
            </a:r>
            <a:r>
              <a:rPr lang="nb-NO" sz="1400" b="1" dirty="0" err="1"/>
              <a:t>NOKUT’s</a:t>
            </a:r>
            <a:r>
              <a:rPr lang="nb-NO" sz="1400" b="1" dirty="0"/>
              <a:t> posters and flyers</a:t>
            </a:r>
          </a:p>
          <a:p>
            <a:r>
              <a:rPr lang="en-US" sz="1400" b="1" dirty="0"/>
              <a:t>Close cooperation between student representatives and staff on spreading information increases the response rate</a:t>
            </a:r>
            <a:r>
              <a:rPr lang="nb-NO" sz="1400" b="1" dirty="0"/>
              <a:t>!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9B92A53-8CC0-43BA-8B3F-34D130074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7686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54</TotalTime>
  <Words>466</Words>
  <Application>Microsoft Office PowerPoint</Application>
  <PresentationFormat>Skjermfremvisning (16:9)</PresentationFormat>
  <Paragraphs>55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Courier New</vt:lpstr>
      <vt:lpstr>NOKUT</vt:lpstr>
      <vt:lpstr>Studiebarometeret 2023</vt:lpstr>
      <vt:lpstr>The Student Survey (Studiebarometeret)</vt:lpstr>
      <vt:lpstr>Topics covered in the survey include:</vt:lpstr>
      <vt:lpstr>How students answer the survey</vt:lpstr>
      <vt:lpstr>Why Studiebarometeret?</vt:lpstr>
      <vt:lpstr>Studiebarometeret as a tool</vt:lpstr>
      <vt:lpstr>Studiebarometeret.no</vt:lpstr>
      <vt:lpstr>A high response rate is important!</vt:lpstr>
      <vt:lpstr>Tips for increasing the response rate</vt:lpstr>
      <vt:lpstr>PowerPoint-presentasjon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6</cp:revision>
  <dcterms:created xsi:type="dcterms:W3CDTF">2021-10-05T07:49:53Z</dcterms:created>
  <dcterms:modified xsi:type="dcterms:W3CDTF">2023-08-21T11:38:10Z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