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5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9144000" cy="5143500" type="screen16x9"/>
  <p:notesSz cx="6858000" cy="9144000"/>
  <p:defaultTextStyle>
    <a:defPPr>
      <a:defRPr lang="nb-NO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E7A620-05A5-4B73-9357-02EBE5EAB6BD}" v="1" dt="2023-08-21T11:35:28.3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1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/m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fikk 4">
            <a:extLst>
              <a:ext uri="{FF2B5EF4-FFF2-40B4-BE49-F238E27FC236}">
                <a16:creationId xmlns:a16="http://schemas.microsoft.com/office/drawing/2014/main" id="{56CAA7F5-C202-464E-944C-C1F6DD4C8A0A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012000" cy="5137056"/>
          </a:xfrm>
          <a:custGeom>
            <a:avLst/>
            <a:gdLst>
              <a:gd name="connsiteX0" fmla="*/ 0 w 4510754"/>
              <a:gd name="connsiteY0" fmla="*/ 0 h 3854291"/>
              <a:gd name="connsiteX1" fmla="*/ 0 w 4510754"/>
              <a:gd name="connsiteY1" fmla="*/ 2558987 h 3854291"/>
              <a:gd name="connsiteX2" fmla="*/ 2255425 w 4510754"/>
              <a:gd name="connsiteY2" fmla="*/ 3854291 h 3854291"/>
              <a:gd name="connsiteX3" fmla="*/ 4510755 w 4510754"/>
              <a:gd name="connsiteY3" fmla="*/ 2552986 h 3854291"/>
              <a:gd name="connsiteX4" fmla="*/ 4510755 w 4510754"/>
              <a:gd name="connsiteY4" fmla="*/ 0 h 385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0754" h="3854291">
                <a:moveTo>
                  <a:pt x="0" y="0"/>
                </a:moveTo>
                <a:lnTo>
                  <a:pt x="0" y="2558987"/>
                </a:lnTo>
                <a:lnTo>
                  <a:pt x="2255425" y="3854291"/>
                </a:lnTo>
                <a:lnTo>
                  <a:pt x="4510755" y="2552986"/>
                </a:lnTo>
                <a:lnTo>
                  <a:pt x="4510755" y="0"/>
                </a:lnTo>
                <a:close/>
              </a:path>
            </a:pathLst>
          </a:custGeom>
          <a:solidFill>
            <a:srgbClr val="DCE7F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8" name="Frihåndsform: figur 17">
            <a:extLst>
              <a:ext uri="{FF2B5EF4-FFF2-40B4-BE49-F238E27FC236}">
                <a16:creationId xmlns:a16="http://schemas.microsoft.com/office/drawing/2014/main" id="{D0C9CFC3-4C8C-4CDA-8D84-8FD2F6A8560B}"/>
              </a:ext>
            </a:extLst>
          </p:cNvPr>
          <p:cNvSpPr/>
          <p:nvPr userDrawn="1"/>
        </p:nvSpPr>
        <p:spPr>
          <a:xfrm>
            <a:off x="0" y="0"/>
            <a:ext cx="6012752" cy="5143500"/>
          </a:xfrm>
          <a:custGeom>
            <a:avLst/>
            <a:gdLst>
              <a:gd name="connsiteX0" fmla="*/ 0 w 6012752"/>
              <a:gd name="connsiteY0" fmla="*/ 0 h 5143500"/>
              <a:gd name="connsiteX1" fmla="*/ 6012752 w 6012752"/>
              <a:gd name="connsiteY1" fmla="*/ 0 h 5143500"/>
              <a:gd name="connsiteX2" fmla="*/ 6012752 w 6012752"/>
              <a:gd name="connsiteY2" fmla="*/ 3395460 h 5143500"/>
              <a:gd name="connsiteX3" fmla="*/ 3000376 w 6012752"/>
              <a:gd name="connsiteY3" fmla="*/ 5143500 h 5143500"/>
              <a:gd name="connsiteX4" fmla="*/ 0 w 6012752"/>
              <a:gd name="connsiteY4" fmla="*/ 340242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752" h="5143500">
                <a:moveTo>
                  <a:pt x="0" y="0"/>
                </a:moveTo>
                <a:lnTo>
                  <a:pt x="6012752" y="0"/>
                </a:lnTo>
                <a:lnTo>
                  <a:pt x="6012752" y="3395460"/>
                </a:lnTo>
                <a:lnTo>
                  <a:pt x="3000376" y="5143500"/>
                </a:lnTo>
                <a:lnTo>
                  <a:pt x="0" y="3402425"/>
                </a:lnTo>
                <a:close/>
              </a:path>
            </a:pathLst>
          </a:custGeom>
          <a:solidFill>
            <a:srgbClr val="E5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4888064-A5FD-436E-8D6E-DB898B644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90" y="1152728"/>
            <a:ext cx="4896612" cy="923330"/>
          </a:xfrm>
        </p:spPr>
        <p:txBody>
          <a:bodyPr anchor="ctr">
            <a:norm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F0AC353-16AD-43A7-A0DC-3F95D5D0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2232279"/>
            <a:ext cx="4896612" cy="369332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02E871FC-AE88-48ED-9A4A-AA3E04776A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90" y="504063"/>
            <a:ext cx="1177959" cy="4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2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37419A6F-D343-4B09-87D1-0901D6E898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099500"/>
            <a:ext cx="1425951" cy="1044000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8B261610-2B93-4A74-90E6-D370921C15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089" y="3651678"/>
            <a:ext cx="7697630" cy="36933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9E5E9434-06F7-4696-BF48-7712C46BC6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1B4D3149-3725-49FC-9697-3280B12393F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pPr/>
              <a:t>21.08.2023</a:t>
            </a:fld>
            <a:endParaRPr lang="nb-NO" dirty="0"/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B8570B00-8DB2-4598-A81D-908C80598D3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E99343F7-9EBD-40FA-8B88-A668EC39243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18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ED0094-E0D9-46FC-B071-5D2C675A0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687CFBD-C628-491C-A6C0-CF321FA6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B3F3F36-E7A3-45B2-885E-87C830A92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7986175-EEB7-4A23-AE49-60194380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9441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A4FC58B-22B4-43CB-A7FF-FD77EF7BE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3E5D2EF-71DA-472E-AB9F-5DF70B96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D3CD4DB-2965-41C3-938C-B96E3EEE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646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innendørs, dusj, sitter, vindu&#10;&#10;Automatisk generert beskrivelse">
            <a:extLst>
              <a:ext uri="{FF2B5EF4-FFF2-40B4-BE49-F238E27FC236}">
                <a16:creationId xmlns:a16="http://schemas.microsoft.com/office/drawing/2014/main" id="{E38DF7AC-B241-47C6-AD99-ED32747E1F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"/>
            <a:ext cx="9144000" cy="5148072"/>
          </a:xfrm>
          <a:prstGeom prst="rect">
            <a:avLst/>
          </a:prstGeom>
        </p:spPr>
      </p:pic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198A8413-3BAF-4D0B-A119-90291B1B8310}"/>
              </a:ext>
            </a:extLst>
          </p:cNvPr>
          <p:cNvSpPr/>
          <p:nvPr userDrawn="1"/>
        </p:nvSpPr>
        <p:spPr>
          <a:xfrm>
            <a:off x="0" y="0"/>
            <a:ext cx="6012752" cy="5143500"/>
          </a:xfrm>
          <a:custGeom>
            <a:avLst/>
            <a:gdLst>
              <a:gd name="connsiteX0" fmla="*/ 0 w 6012752"/>
              <a:gd name="connsiteY0" fmla="*/ 0 h 5143500"/>
              <a:gd name="connsiteX1" fmla="*/ 6012752 w 6012752"/>
              <a:gd name="connsiteY1" fmla="*/ 0 h 5143500"/>
              <a:gd name="connsiteX2" fmla="*/ 6012752 w 6012752"/>
              <a:gd name="connsiteY2" fmla="*/ 3395460 h 5143500"/>
              <a:gd name="connsiteX3" fmla="*/ 3000376 w 6012752"/>
              <a:gd name="connsiteY3" fmla="*/ 5143500 h 5143500"/>
              <a:gd name="connsiteX4" fmla="*/ 0 w 6012752"/>
              <a:gd name="connsiteY4" fmla="*/ 340242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752" h="5143500">
                <a:moveTo>
                  <a:pt x="0" y="0"/>
                </a:moveTo>
                <a:lnTo>
                  <a:pt x="6012752" y="0"/>
                </a:lnTo>
                <a:lnTo>
                  <a:pt x="6012752" y="3395460"/>
                </a:lnTo>
                <a:lnTo>
                  <a:pt x="3000376" y="5143500"/>
                </a:lnTo>
                <a:lnTo>
                  <a:pt x="0" y="3402425"/>
                </a:lnTo>
                <a:close/>
              </a:path>
            </a:pathLst>
          </a:custGeom>
          <a:solidFill>
            <a:srgbClr val="E5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pic>
        <p:nvPicPr>
          <p:cNvPr id="15" name="Grafikk 14">
            <a:extLst>
              <a:ext uri="{FF2B5EF4-FFF2-40B4-BE49-F238E27FC236}">
                <a16:creationId xmlns:a16="http://schemas.microsoft.com/office/drawing/2014/main" id="{D338D154-1070-4E18-B128-B97C93E2DD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2000" y="0"/>
            <a:ext cx="3132000" cy="220258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4888064-A5FD-436E-8D6E-DB898B644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90" y="1152728"/>
            <a:ext cx="4896612" cy="923330"/>
          </a:xfrm>
        </p:spPr>
        <p:txBody>
          <a:bodyPr anchor="ctr">
            <a:norm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F0AC353-16AD-43A7-A0DC-3F95D5D0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2232279"/>
            <a:ext cx="4896612" cy="369332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02E871FC-AE88-48ED-9A4A-AA3E04776A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0090" y="504063"/>
            <a:ext cx="1177959" cy="4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246ACBC-BACB-441B-90F0-6C2DF64DE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638BF2-EA63-4524-A0B0-F7664681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ABD9E34-05D8-4A3B-82DE-415436B46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170634B0-B6A6-4074-9B08-9570234C3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A400EB78-565A-40CD-AFE6-C62FD762F3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7704963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6115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708464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6557034E-FC80-4596-8288-1BC5809A6F3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29638" y="1437559"/>
            <a:ext cx="3708464" cy="285269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8221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FB80C2E9-9A77-4332-A51E-E06CC74E56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03800" y="0"/>
            <a:ext cx="4140200" cy="5143500"/>
          </a:xfrm>
          <a:custGeom>
            <a:avLst/>
            <a:gdLst>
              <a:gd name="connsiteX0" fmla="*/ 0 w 4140200"/>
              <a:gd name="connsiteY0" fmla="*/ 0 h 5143500"/>
              <a:gd name="connsiteX1" fmla="*/ 4140200 w 4140200"/>
              <a:gd name="connsiteY1" fmla="*/ 0 h 5143500"/>
              <a:gd name="connsiteX2" fmla="*/ 4140200 w 4140200"/>
              <a:gd name="connsiteY2" fmla="*/ 4564378 h 5143500"/>
              <a:gd name="connsiteX3" fmla="*/ 3450831 w 4140200"/>
              <a:gd name="connsiteY3" fmla="*/ 4984355 h 5143500"/>
              <a:gd name="connsiteX4" fmla="*/ 3046015 w 4140200"/>
              <a:gd name="connsiteY4" fmla="*/ 4733757 h 5143500"/>
              <a:gd name="connsiteX5" fmla="*/ 2639535 w 4140200"/>
              <a:gd name="connsiteY5" fmla="*/ 4985384 h 5143500"/>
              <a:gd name="connsiteX6" fmla="*/ 2639535 w 4140200"/>
              <a:gd name="connsiteY6" fmla="*/ 5143500 h 5143500"/>
              <a:gd name="connsiteX7" fmla="*/ 0 w 41402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0200" h="5143500">
                <a:moveTo>
                  <a:pt x="0" y="0"/>
                </a:moveTo>
                <a:lnTo>
                  <a:pt x="4140200" y="0"/>
                </a:lnTo>
                <a:lnTo>
                  <a:pt x="4140200" y="4564378"/>
                </a:lnTo>
                <a:lnTo>
                  <a:pt x="3450831" y="4984355"/>
                </a:lnTo>
                <a:lnTo>
                  <a:pt x="3046015" y="4733757"/>
                </a:lnTo>
                <a:lnTo>
                  <a:pt x="2639535" y="4985384"/>
                </a:lnTo>
                <a:lnTo>
                  <a:pt x="2639535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570538">
            <a:noAutofit/>
          </a:bodyPr>
          <a:lstStyle>
            <a:lvl1pPr marL="144000" indent="-14400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defRPr sz="13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EAEBFE4F-55D3-4C22-B50C-C94F025A84BC}"/>
              </a:ext>
            </a:extLst>
          </p:cNvPr>
          <p:cNvSpPr/>
          <p:nvPr userDrawn="1"/>
        </p:nvSpPr>
        <p:spPr>
          <a:xfrm>
            <a:off x="0" y="0"/>
            <a:ext cx="5003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7DFDC5B9-8AB6-4C7F-AB05-52EE182EB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90" y="1688400"/>
            <a:ext cx="4113167" cy="2851200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Tittel 10">
            <a:extLst>
              <a:ext uri="{FF2B5EF4-FFF2-40B4-BE49-F238E27FC236}">
                <a16:creationId xmlns:a16="http://schemas.microsoft.com/office/drawing/2014/main" id="{48CD5B12-E432-4E2F-87A4-094DC5DC3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540068"/>
            <a:ext cx="4113167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906E86D6-8BB2-489E-8DDF-5C593BB96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5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diagram 7">
            <a:extLst>
              <a:ext uri="{FF2B5EF4-FFF2-40B4-BE49-F238E27FC236}">
                <a16:creationId xmlns:a16="http://schemas.microsoft.com/office/drawing/2014/main" id="{496AB565-739B-4444-ADBF-9EE8BAFB21EC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251687" y="1445182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et diagram</a:t>
            </a:r>
          </a:p>
        </p:txBody>
      </p:sp>
    </p:spTree>
    <p:extLst>
      <p:ext uri="{BB962C8B-B14F-4D97-AF65-F5344CB8AC3E}">
        <p14:creationId xmlns:p14="http://schemas.microsoft.com/office/powerpoint/2010/main" val="347312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smart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SmartArt 7">
            <a:extLst>
              <a:ext uri="{FF2B5EF4-FFF2-40B4-BE49-F238E27FC236}">
                <a16:creationId xmlns:a16="http://schemas.microsoft.com/office/drawing/2014/main" id="{F25E667C-B662-41AA-8B3F-33300BCFE580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5251687" y="1445182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SmartArt-grafikk</a:t>
            </a:r>
          </a:p>
        </p:txBody>
      </p:sp>
    </p:spTree>
    <p:extLst>
      <p:ext uri="{BB962C8B-B14F-4D97-AF65-F5344CB8AC3E}">
        <p14:creationId xmlns:p14="http://schemas.microsoft.com/office/powerpoint/2010/main" val="60049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Plassholder for tabell 1">
            <a:extLst>
              <a:ext uri="{FF2B5EF4-FFF2-40B4-BE49-F238E27FC236}">
                <a16:creationId xmlns:a16="http://schemas.microsoft.com/office/drawing/2014/main" id="{0C2A2754-3DBD-4550-8393-6B4CA527C8C3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5251687" y="1445183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en tabell</a:t>
            </a:r>
          </a:p>
        </p:txBody>
      </p:sp>
    </p:spTree>
    <p:extLst>
      <p:ext uri="{BB962C8B-B14F-4D97-AF65-F5344CB8AC3E}">
        <p14:creationId xmlns:p14="http://schemas.microsoft.com/office/powerpoint/2010/main" val="295836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Plassholder for media 1">
            <a:extLst>
              <a:ext uri="{FF2B5EF4-FFF2-40B4-BE49-F238E27FC236}">
                <a16:creationId xmlns:a16="http://schemas.microsoft.com/office/drawing/2014/main" id="{DC34DAFD-AAC6-482C-BE7C-7F15D04345F4}"/>
              </a:ext>
            </a:extLst>
          </p:cNvPr>
          <p:cNvSpPr>
            <a:spLocks noGrp="1"/>
          </p:cNvSpPr>
          <p:nvPr>
            <p:ph type="media" sz="quarter" idx="18"/>
          </p:nvPr>
        </p:nvSpPr>
        <p:spPr>
          <a:xfrm>
            <a:off x="5251687" y="1445183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media</a:t>
            </a:r>
          </a:p>
        </p:txBody>
      </p:sp>
    </p:spTree>
    <p:extLst>
      <p:ext uri="{BB962C8B-B14F-4D97-AF65-F5344CB8AC3E}">
        <p14:creationId xmlns:p14="http://schemas.microsoft.com/office/powerpoint/2010/main" val="160023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04615F37-9E86-4864-9539-58A1B79E6D2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285" y="4561331"/>
            <a:ext cx="1505715" cy="582169"/>
          </a:xfrm>
          <a:prstGeom prst="rect">
            <a:avLst/>
          </a:prstGeom>
        </p:spPr>
      </p:pic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5DC568C-0036-4AB8-8E49-A1DC7E17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540068"/>
            <a:ext cx="7704963" cy="67710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B63EB48-2F21-412E-8AC6-07AC86FF2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90" y="1445178"/>
            <a:ext cx="7704963" cy="285269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1E24C3A-3F76-4DAA-BA4F-C15C45FE3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12189" y="4696436"/>
            <a:ext cx="1080135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0736E042-BB5D-4E04-A410-C1FE6CA3F9B7}" type="datetimeFigureOut">
              <a:rPr lang="nb-NO" smtClean="0"/>
              <a:pPr/>
              <a:t>21.08.2023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8D787B1-862F-42BC-963B-1F5E89201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1775" y="4700291"/>
            <a:ext cx="3600450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67727E9-C055-479C-9100-AF8FAA9E4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0531" y="4696435"/>
            <a:ext cx="540068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F19BB12B-28AC-401C-BD43-45566D509CE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53906607-1897-4720-9C22-3BABB95E965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4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50" r:id="rId3"/>
    <p:sldLayoutId id="2147483662" r:id="rId4"/>
    <p:sldLayoutId id="2147483660" r:id="rId5"/>
    <p:sldLayoutId id="2147483652" r:id="rId6"/>
    <p:sldLayoutId id="2147483666" r:id="rId7"/>
    <p:sldLayoutId id="2147483667" r:id="rId8"/>
    <p:sldLayoutId id="2147483668" r:id="rId9"/>
    <p:sldLayoutId id="2147483661" r:id="rId10"/>
    <p:sldLayoutId id="2147483654" r:id="rId11"/>
    <p:sldLayoutId id="2147483655" r:id="rId12"/>
  </p:sldLayoutIdLst>
  <p:txStyles>
    <p:titleStyle>
      <a:lvl1pPr algn="l" defTabSz="685800" rtl="0" eaLnBrk="1" latinLnBrk="0" hangingPunct="1">
        <a:lnSpc>
          <a:spcPct val="100000"/>
        </a:lnSpc>
        <a:spcBef>
          <a:spcPts val="0"/>
        </a:spcBef>
        <a:buNone/>
        <a:defRPr sz="2200" b="1" kern="1200">
          <a:solidFill>
            <a:schemeClr val="dk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tudiebarometeret@nokut.no" TargetMode="External"/><Relationship Id="rId2" Type="http://schemas.openxmlformats.org/officeDocument/2006/relationships/hyperlink" Target="http://studiebarometeret.no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607C35-E62C-418E-8294-4431DE1EFF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Studiebarometeret 2023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8B3B573-49A7-41A5-BC42-6A49AA530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Den nasjonale undersøkelsen av studentenes oppfatning om kvalitet i utdanningen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DBF1EB6-75AB-40A6-AE44-CC8686C7B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3829" y="4412105"/>
            <a:ext cx="1890924" cy="55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92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5EE4E2D-14E8-4CF9-AE7C-FC02DCEB44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F181D0B-4BB5-467B-B841-508D390A8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61" y="25718"/>
            <a:ext cx="9049876" cy="509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66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D71765-8024-4F3C-AB0C-582EF5E7A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Mer informasjon?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72222B-DA75-4B17-80A1-6EDD306CE79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400" b="1" dirty="0"/>
              <a:t>Les mer om undersøkelsen på: </a:t>
            </a:r>
            <a:r>
              <a:rPr lang="nb-NO" sz="1400" b="1" dirty="0">
                <a:hlinkClick r:id="rId2"/>
              </a:rPr>
              <a:t>http://studiebarometeret.no</a:t>
            </a:r>
            <a:endParaRPr lang="nb-NO" sz="1400" b="1" dirty="0"/>
          </a:p>
          <a:p>
            <a:r>
              <a:rPr lang="nb-NO" sz="1400" b="1" dirty="0"/>
              <a:t>Flere spørsmål? Kontakt gjerne NOKUT på e-post: </a:t>
            </a:r>
            <a:r>
              <a:rPr lang="nb-NO" sz="1400" b="1" dirty="0">
                <a:hlinkClick r:id="rId3"/>
              </a:rPr>
              <a:t>studiebarometeret@nokut.no</a:t>
            </a:r>
            <a:r>
              <a:rPr lang="nb-NO" sz="1400" b="1" dirty="0"/>
              <a:t> 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D7A28B8-B60B-4A2C-AB46-3C1B2C8A0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2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246555-4A3F-446D-AC95-43FD057C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Studiebarometeret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3B2DDF2-62D0-4868-AE90-AA9EC1D5C7D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sz="1400" b="1" dirty="0"/>
              <a:t>Nasjonal undersøkelse som spør studentene om de er fornøyde med eget studieprogram  </a:t>
            </a:r>
          </a:p>
          <a:p>
            <a:r>
              <a:rPr lang="nb-NO" sz="1400" b="1" dirty="0"/>
              <a:t>Undersøkelsen sendes ut til 2.- og 5.-årsstudenter på ca. 1800 studieprogrammer </a:t>
            </a:r>
          </a:p>
          <a:p>
            <a:r>
              <a:rPr lang="nb-NO" sz="1400" b="1" dirty="0"/>
              <a:t>Resultatene publiseres på studiebarometeret.no</a:t>
            </a:r>
          </a:p>
          <a:p>
            <a:r>
              <a:rPr lang="nb-NO" sz="1400" b="1" dirty="0"/>
              <a:t>NOKUT utfører undersøkelsen på oppdrag fra Kunnskapsdepartementet</a:t>
            </a:r>
          </a:p>
          <a:p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AE5404F-49B3-4B14-8494-B8A87A5CB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35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A8EFB6-E03A-4900-92BD-9366B3635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Undersøkelsen dekker blant annet følgende </a:t>
            </a:r>
            <a:br>
              <a:rPr lang="nb-NO" dirty="0"/>
            </a:br>
            <a:r>
              <a:rPr lang="nb-NO" dirty="0"/>
              <a:t>tema: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EDBBC7-76DF-421C-94AE-CC59035970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7704963" cy="2968202"/>
          </a:xfrm>
        </p:spPr>
        <p:txBody>
          <a:bodyPr>
            <a:normAutofit/>
          </a:bodyPr>
          <a:lstStyle/>
          <a:p>
            <a:r>
              <a:rPr lang="nb-NO" sz="1400" b="1" dirty="0"/>
              <a:t>Undervisning og veiledning</a:t>
            </a:r>
          </a:p>
          <a:p>
            <a:r>
              <a:rPr lang="nb-NO" sz="1400" b="1" dirty="0"/>
              <a:t>Motivasjon</a:t>
            </a:r>
          </a:p>
          <a:p>
            <a:r>
              <a:rPr lang="nb-NO" sz="1400" b="1" dirty="0"/>
              <a:t>Forventninger</a:t>
            </a:r>
          </a:p>
          <a:p>
            <a:r>
              <a:rPr lang="nb-NO" sz="1400" b="1" dirty="0"/>
              <a:t>Studieinnsats</a:t>
            </a:r>
          </a:p>
          <a:p>
            <a:r>
              <a:rPr lang="nb-NO" sz="1400" b="1" dirty="0"/>
              <a:t>Studie- og læringsmiljø </a:t>
            </a:r>
          </a:p>
          <a:p>
            <a:r>
              <a:rPr lang="nb-NO" sz="1400" b="1" dirty="0"/>
              <a:t>Arbeidslivsrelevans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516D7AE-9249-4BDD-892C-DC71B9C8A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23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01D624-6972-4552-BE2C-776A121A7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Slik</a:t>
            </a:r>
            <a:r>
              <a:rPr lang="en-US" dirty="0"/>
              <a:t> </a:t>
            </a:r>
            <a:r>
              <a:rPr lang="en-US" dirty="0" err="1"/>
              <a:t>svarer</a:t>
            </a:r>
            <a:r>
              <a:rPr lang="en-US" dirty="0"/>
              <a:t> </a:t>
            </a:r>
            <a:r>
              <a:rPr lang="en-US" dirty="0" err="1"/>
              <a:t>studentene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undersøkelsen</a:t>
            </a:r>
            <a:r>
              <a:rPr lang="en-US" dirty="0"/>
              <a:t> 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3195CC-AECC-4C5B-A373-50F546E1AD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sz="1400" b="1" dirty="0"/>
              <a:t>En personlig lenke til undersøkelsen sendes til </a:t>
            </a:r>
            <a:br>
              <a:rPr lang="nb-NO" sz="1400" b="1" dirty="0"/>
            </a:br>
            <a:r>
              <a:rPr lang="nb-NO" sz="1400" b="1" dirty="0"/>
              <a:t>2.- og 5.-årsstudenter via e-post fra 24. oktober   </a:t>
            </a:r>
          </a:p>
          <a:p>
            <a:r>
              <a:rPr lang="nb-NO" sz="1400" b="1" dirty="0"/>
              <a:t>Studenter som ikke svarer, vil få SMS og eventuelt ny e-post med lenke til spørreskjema</a:t>
            </a:r>
          </a:p>
          <a:p>
            <a:r>
              <a:rPr lang="nb-NO" sz="1400" b="1" dirty="0"/>
              <a:t>All informasjon vil bli behandlet konfidensielt, og det skal ikke offentliggjøres data som gjør det mulig å identifisere den som svarer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1F0CB8E-9850-47A5-9355-DF80C7D26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95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905CFF-B01B-42C1-8392-FAEB2C2DA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Hvorfor Studiebarometeret?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8077FF2-C837-4C1D-A7B4-DDE98203DD8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400" b="1" dirty="0"/>
              <a:t>Studentene er en viktig stemme i arbeidet med å forbedre studiekvaliteten!</a:t>
            </a:r>
          </a:p>
          <a:p>
            <a:r>
              <a:rPr lang="nb-NO" sz="1400" b="1" dirty="0"/>
              <a:t>Gir nyttig informasjon til lærestedet om studentenes  oppfatning av studiekvaliteten </a:t>
            </a:r>
          </a:p>
          <a:p>
            <a:r>
              <a:rPr lang="nb-NO" sz="1400" b="1" dirty="0"/>
              <a:t>Gjør det mulig til å sammenligne eget studieprogram med tilsvarende program ved andre norske læresteder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6AC1D97-836B-450C-AF0A-5CDA330F0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34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E53E92-068E-4773-9A0E-527EF2DE2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Studiebarometeret som verktøy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F964948-E468-4CBC-AA27-02CD7135977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sz="1600" b="1" dirty="0"/>
              <a:t>Bruk det som et redskap i eget kvalitetsarbeid og strategisk arbeid!</a:t>
            </a:r>
          </a:p>
          <a:p>
            <a:r>
              <a:rPr lang="nb-NO" sz="1600" b="1" dirty="0"/>
              <a:t>Institusjonene får: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b="1" dirty="0"/>
              <a:t>Anonymiserte rådata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b="1" dirty="0"/>
              <a:t>Data fordelt på institusjon og utdanningstyper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b="1" dirty="0"/>
              <a:t>Rapporter per program</a:t>
            </a:r>
            <a:br>
              <a:rPr lang="nb-NO" b="1" dirty="0"/>
            </a:br>
            <a:endParaRPr lang="nb-NO" b="1" dirty="0"/>
          </a:p>
          <a:p>
            <a:r>
              <a:rPr lang="nb-NO" sz="1600" b="1" dirty="0"/>
              <a:t>Studiebarometeret kan supplere egne undersøkelser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b="1" dirty="0"/>
              <a:t>Grunnlag for dypdykk (kvantitative eller kvalitative analyser)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B28B13F-7B62-4908-A032-5F190AC7F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83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B9A901-507C-4944-97EC-9EAEB1BF8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Studiebarometeret.no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CAFA1F-6FAB-436E-92B5-71A2F42B080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sz="1700" b="1" dirty="0"/>
              <a:t>Tidsserier</a:t>
            </a:r>
          </a:p>
          <a:p>
            <a:r>
              <a:rPr lang="nb-NO" sz="1700" b="1" dirty="0"/>
              <a:t>Detaljert visning av data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b="1" dirty="0"/>
              <a:t>Antall svar, svarfordeling, standardavvik </a:t>
            </a:r>
            <a:br>
              <a:rPr lang="nb-NO" b="1" dirty="0"/>
            </a:br>
            <a:endParaRPr lang="nb-NO" b="1" dirty="0"/>
          </a:p>
          <a:p>
            <a:r>
              <a:rPr lang="nb-NO" sz="1700" b="1" dirty="0"/>
              <a:t>Sammenslåing av tall fra to år (to undersøkelser)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b="1" dirty="0"/>
              <a:t>Programmer med få svarende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b="1" dirty="0"/>
              <a:t>Kun to siste år (ferskest mulig data)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b="1" dirty="0"/>
              <a:t>Sammenslåingen vil framkomme i portalen </a:t>
            </a:r>
            <a:br>
              <a:rPr lang="nb-NO" b="1" dirty="0"/>
            </a:br>
            <a:endParaRPr lang="nb-NO" b="1" dirty="0"/>
          </a:p>
          <a:p>
            <a:r>
              <a:rPr lang="nb-NO" sz="1700" b="1" dirty="0"/>
              <a:t>Bokmål, nynorsk og engelsk versjon</a:t>
            </a:r>
          </a:p>
          <a:p>
            <a:r>
              <a:rPr lang="nb-NO" sz="1700" b="1" dirty="0"/>
              <a:t>Spørsmål om praksis for programmer der det er relevant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FC0B0D5-A7D7-46DD-9C94-91C0D48EF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A594E1-542D-4116-8438-B6B8ADD36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Høy svarprosent er viktig!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81D2B2-E802-4B7E-9DD2-38313E0EA21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sz="1400" b="1" dirty="0"/>
              <a:t>NOKUT trenger drahjelp fra institusjonene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200" b="1" dirty="0"/>
              <a:t>Ta felles eierskap til undersøkelsen i hele </a:t>
            </a:r>
            <a:r>
              <a:rPr lang="nb-NO" sz="1200" b="1"/>
              <a:t>organisasjonen.</a:t>
            </a:r>
            <a:br>
              <a:rPr lang="nb-NO" sz="1200" b="1"/>
            </a:br>
            <a:endParaRPr lang="nb-NO" sz="1200" b="1" dirty="0"/>
          </a:p>
          <a:p>
            <a:r>
              <a:rPr lang="nb-NO" sz="1400" b="1" dirty="0"/>
              <a:t>Sett interne mål for svarprosent </a:t>
            </a:r>
          </a:p>
          <a:p>
            <a:r>
              <a:rPr lang="nb-NO" sz="1400" b="1" dirty="0"/>
              <a:t>Lag en plan for spredning av informasjon om undersøkelsen</a:t>
            </a:r>
          </a:p>
          <a:p>
            <a:r>
              <a:rPr lang="nb-NO" sz="1400" b="1" dirty="0"/>
              <a:t>Institusjonene kan følge med på svarprosent online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772C8CA-9DE1-4E4E-ADB2-CD1694A7F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23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F983BA-6404-491D-B849-E5E9C9F8C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å </a:t>
            </a:r>
            <a:r>
              <a:rPr lang="en-US" dirty="0" err="1"/>
              <a:t>få</a:t>
            </a:r>
            <a:r>
              <a:rPr lang="en-US" dirty="0"/>
              <a:t> </a:t>
            </a:r>
            <a:r>
              <a:rPr lang="en-US" dirty="0" err="1"/>
              <a:t>flere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å </a:t>
            </a:r>
            <a:r>
              <a:rPr lang="en-US" dirty="0" err="1"/>
              <a:t>svare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743DE0-2C85-4F79-87D8-789383939A6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sz="1400" b="1" dirty="0"/>
              <a:t>Skap konkurranseklima på institusjonen!</a:t>
            </a:r>
          </a:p>
          <a:p>
            <a:r>
              <a:rPr lang="nb-NO" sz="1400" b="1" dirty="0"/>
              <a:t>Informasjon til </a:t>
            </a:r>
            <a:r>
              <a:rPr lang="nb-NO" sz="1400" b="1" u="sng" dirty="0"/>
              <a:t>alle</a:t>
            </a:r>
            <a:r>
              <a:rPr lang="nb-NO" sz="1400" b="1" dirty="0"/>
              <a:t> programansvarlige og faglærerne</a:t>
            </a:r>
          </a:p>
          <a:p>
            <a:r>
              <a:rPr lang="nb-NO" sz="1400" b="1" dirty="0" err="1"/>
              <a:t>Informér</a:t>
            </a:r>
            <a:r>
              <a:rPr lang="nb-NO" sz="1400" b="1" dirty="0"/>
              <a:t> studentene om undersøkelsen i undervisningen</a:t>
            </a:r>
          </a:p>
          <a:p>
            <a:r>
              <a:rPr lang="nb-NO" sz="1400" b="1" dirty="0"/>
              <a:t>Spre informasjon på interne infokanaler og oppslagstavler. Bruk </a:t>
            </a:r>
            <a:r>
              <a:rPr lang="nb-NO" sz="1400" b="1" dirty="0" err="1"/>
              <a:t>NOKUTs</a:t>
            </a:r>
            <a:r>
              <a:rPr lang="nb-NO" sz="1400" b="1" dirty="0"/>
              <a:t> plakater og flyere</a:t>
            </a:r>
          </a:p>
          <a:p>
            <a:r>
              <a:rPr lang="nb-NO" sz="1400" b="1" dirty="0"/>
              <a:t>Tett samarbeid med studentrepresentanter og tilsatte om spredning av informasjon øker svarprosenten!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DEF2C8A-935B-4617-9D86-0D77C8B91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47686"/>
      </p:ext>
    </p:extLst>
  </p:cSld>
  <p:clrMapOvr>
    <a:masterClrMapping/>
  </p:clrMapOvr>
</p:sld>
</file>

<file path=ppt/theme/theme1.xml><?xml version="1.0" encoding="utf-8"?>
<a:theme xmlns:a="http://schemas.openxmlformats.org/drawingml/2006/main" name="NOKUT">
  <a:themeElements>
    <a:clrScheme name="NOKUT">
      <a:dk1>
        <a:sysClr val="windowText" lastClr="000000"/>
      </a:dk1>
      <a:lt1>
        <a:sysClr val="window" lastClr="FFFFFF"/>
      </a:lt1>
      <a:dk2>
        <a:srgbClr val="6CA8CE"/>
      </a:dk2>
      <a:lt2>
        <a:srgbClr val="E7E7E7"/>
      </a:lt2>
      <a:accent1>
        <a:srgbClr val="6CA8CE"/>
      </a:accent1>
      <a:accent2>
        <a:srgbClr val="5F2F74"/>
      </a:accent2>
      <a:accent3>
        <a:srgbClr val="B9ADBD"/>
      </a:accent3>
      <a:accent4>
        <a:srgbClr val="C2C2C2"/>
      </a:accent4>
      <a:accent5>
        <a:srgbClr val="57ADB0"/>
      </a:accent5>
      <a:accent6>
        <a:srgbClr val="8F78B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kut_PPT_30-10-2018.potx" id="{3C568FCD-77E8-427A-9AED-E1D341DC6FC2}" vid="{FD75EA7A-3E40-4067-B6AA-25C861D23D1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304795A3B6E1641BA0E12A464782A01" ma:contentTypeVersion="13" ma:contentTypeDescription="Opprett et nytt dokument." ma:contentTypeScope="" ma:versionID="6621f93b0daa3c019f3d0ecbcaee5900">
  <xsd:schema xmlns:xsd="http://www.w3.org/2001/XMLSchema" xmlns:xs="http://www.w3.org/2001/XMLSchema" xmlns:p="http://schemas.microsoft.com/office/2006/metadata/properties" xmlns:ns3="8523a261-9d0f-4353-aff8-af28e33d5dc4" xmlns:ns4="2571a547-e2ab-4661-a6e4-390e5557486b" targetNamespace="http://schemas.microsoft.com/office/2006/metadata/properties" ma:root="true" ma:fieldsID="0c18c512df2a2cc519816963b62e127d" ns3:_="" ns4:_="">
    <xsd:import namespace="8523a261-9d0f-4353-aff8-af28e33d5dc4"/>
    <xsd:import namespace="2571a547-e2ab-4661-a6e4-390e5557486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3a261-9d0f-4353-aff8-af28e33d5d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1a547-e2ab-4661-a6e4-390e555748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78BAC7-7DC7-4624-A45A-8EF67FA53A6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21AFE78-2F12-4975-A771-7D8515EEE8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23a261-9d0f-4353-aff8-af28e33d5dc4"/>
    <ds:schemaRef ds:uri="2571a547-e2ab-4661-a6e4-390e555748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3FA630-0BB8-413C-9B2A-E55C74D777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Nokut_PPTmal</Template>
  <TotalTime>38</TotalTime>
  <Words>397</Words>
  <Application>Microsoft Office PowerPoint</Application>
  <PresentationFormat>Skjermfremvisning (16:9)</PresentationFormat>
  <Paragraphs>55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4" baseType="lpstr">
      <vt:lpstr>Arial</vt:lpstr>
      <vt:lpstr>Courier New</vt:lpstr>
      <vt:lpstr>NOKUT</vt:lpstr>
      <vt:lpstr>Studiebarometeret 2023</vt:lpstr>
      <vt:lpstr>Studiebarometeret</vt:lpstr>
      <vt:lpstr>Undersøkelsen dekker blant annet følgende  tema:</vt:lpstr>
      <vt:lpstr>Slik svarer studentene på undersøkelsen </vt:lpstr>
      <vt:lpstr>Hvorfor Studiebarometeret?</vt:lpstr>
      <vt:lpstr>Studiebarometeret som verktøy</vt:lpstr>
      <vt:lpstr>Studiebarometeret.no</vt:lpstr>
      <vt:lpstr>Høy svarprosent er viktig!</vt:lpstr>
      <vt:lpstr>Tips for å få flere til å svare</vt:lpstr>
      <vt:lpstr>PowerPoint-presentasjon</vt:lpstr>
      <vt:lpstr>Mer informasjon?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Studiebarometeret 2021</dc:title>
  <dc:creator>Karine H. Kristiansen</dc:creator>
  <cp:lastModifiedBy>Karine H. Kristiansen</cp:lastModifiedBy>
  <cp:revision>6</cp:revision>
  <dcterms:created xsi:type="dcterms:W3CDTF">2021-10-05T07:49:53Z</dcterms:created>
  <dcterms:modified xsi:type="dcterms:W3CDTF">2023-08-21T11:36:17Z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0x0101005304795A3B6E1641BA0E12A464782A01</vt:lpwstr>
  </property>
</Properties>
</file>